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7" r:id="rId2"/>
    <p:sldId id="291" r:id="rId3"/>
    <p:sldId id="259" r:id="rId4"/>
    <p:sldId id="266" r:id="rId5"/>
    <p:sldId id="287" r:id="rId6"/>
    <p:sldId id="269" r:id="rId7"/>
    <p:sldId id="288" r:id="rId8"/>
    <p:sldId id="289" r:id="rId9"/>
    <p:sldId id="278" r:id="rId10"/>
    <p:sldId id="292" r:id="rId11"/>
    <p:sldId id="293" r:id="rId12"/>
    <p:sldId id="279" r:id="rId13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1DE"/>
    <a:srgbClr val="5FB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8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86BFB-08A9-433B-BF52-1513AB978CC9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2C441-BEC1-4BEC-92C8-FC399C8D4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47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3AD0A-5398-20A3-CF82-C1CF3F32B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C34676-8B0E-8BDC-469F-FAF1A941BC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3E4F83-ED43-C636-251A-45A74ED635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Tambahin</a:t>
            </a:r>
            <a:r>
              <a:rPr lang="en-US" dirty="0"/>
              <a:t> </a:t>
            </a:r>
            <a:r>
              <a:rPr lang="en-US" dirty="0" err="1"/>
              <a:t>ilustrasi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9BA90-6CC0-BB20-8054-2906A60C4C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C441-BEC1-4BEC-92C8-FC399C8D4A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5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C441-BEC1-4BEC-92C8-FC399C8D4A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28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C441-BEC1-4BEC-92C8-FC399C8D4A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82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D2918-2CDA-9BF8-B702-689EB6BC9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797076-C0A7-F998-35A3-F76EE25E3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60752E-5864-9AE4-AD30-A1BA13E51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Tambahin</a:t>
            </a:r>
            <a:r>
              <a:rPr lang="en-US" dirty="0"/>
              <a:t> </a:t>
            </a:r>
            <a:r>
              <a:rPr lang="en-US" dirty="0" err="1"/>
              <a:t>ilustrasi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7F0C4-6688-235B-CE1D-A2EDD1070B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C441-BEC1-4BEC-92C8-FC399C8D4A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58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DC09C-9443-79A9-4C40-9E832D418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002FA4-B042-1707-DF35-8E2432C08E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3F8955-F07C-B9B4-7410-96BFA7876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Tambahin</a:t>
            </a:r>
            <a:r>
              <a:rPr lang="en-US" dirty="0"/>
              <a:t> </a:t>
            </a:r>
            <a:r>
              <a:rPr lang="en-US" dirty="0" err="1"/>
              <a:t>ilustrasi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322500-8FBB-064E-2569-659DC7C8B6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C441-BEC1-4BEC-92C8-FC399C8D4AA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54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6F07C-DE10-CB06-4722-BC560949A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65A560-BEC6-8C24-4C32-20D7D167BE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D71729-9D0D-A7EF-FF41-E10EE90546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A5D34-4D82-FBB4-AA95-DBD97507BC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2C441-BEC1-4BEC-92C8-FC399C8D4AA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385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svg"/><Relationship Id="rId7" Type="http://schemas.openxmlformats.org/officeDocument/2006/relationships/image" Target="../media/image13.svg"/><Relationship Id="rId12" Type="http://schemas.openxmlformats.org/officeDocument/2006/relationships/image" Target="../media/image5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53.png"/><Relationship Id="rId5" Type="http://schemas.openxmlformats.org/officeDocument/2006/relationships/image" Target="../media/image11.svg"/><Relationship Id="rId10" Type="http://schemas.openxmlformats.org/officeDocument/2006/relationships/image" Target="../media/image1.png"/><Relationship Id="rId4" Type="http://schemas.openxmlformats.org/officeDocument/2006/relationships/image" Target="../media/image10.png"/><Relationship Id="rId9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svg"/><Relationship Id="rId7" Type="http://schemas.openxmlformats.org/officeDocument/2006/relationships/image" Target="../media/image13.svg"/><Relationship Id="rId12" Type="http://schemas.openxmlformats.org/officeDocument/2006/relationships/image" Target="../media/image5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53.png"/><Relationship Id="rId5" Type="http://schemas.openxmlformats.org/officeDocument/2006/relationships/image" Target="../media/image11.svg"/><Relationship Id="rId10" Type="http://schemas.openxmlformats.org/officeDocument/2006/relationships/image" Target="../media/image1.png"/><Relationship Id="rId4" Type="http://schemas.openxmlformats.org/officeDocument/2006/relationships/image" Target="../media/image10.png"/><Relationship Id="rId9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7.png"/><Relationship Id="rId3" Type="http://schemas.openxmlformats.org/officeDocument/2006/relationships/image" Target="../media/image5.svg"/><Relationship Id="rId7" Type="http://schemas.openxmlformats.org/officeDocument/2006/relationships/image" Target="../media/image13.svg"/><Relationship Id="rId12" Type="http://schemas.openxmlformats.org/officeDocument/2006/relationships/image" Target="../media/image5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55.png"/><Relationship Id="rId5" Type="http://schemas.openxmlformats.org/officeDocument/2006/relationships/image" Target="../media/image11.svg"/><Relationship Id="rId10" Type="http://schemas.openxmlformats.org/officeDocument/2006/relationships/image" Target="../media/image1.png"/><Relationship Id="rId4" Type="http://schemas.openxmlformats.org/officeDocument/2006/relationships/image" Target="../media/image10.png"/><Relationship Id="rId9" Type="http://schemas.openxmlformats.org/officeDocument/2006/relationships/image" Target="../media/image3.svg"/><Relationship Id="rId14" Type="http://schemas.openxmlformats.org/officeDocument/2006/relationships/image" Target="../media/image5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5" Type="http://schemas.openxmlformats.org/officeDocument/2006/relationships/image" Target="../media/image19.svg"/><Relationship Id="rId10" Type="http://schemas.openxmlformats.org/officeDocument/2006/relationships/image" Target="../media/image9.svg"/><Relationship Id="rId19" Type="http://schemas.openxmlformats.org/officeDocument/2006/relationships/image" Target="../media/image23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25.sv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28.sv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5" Type="http://schemas.openxmlformats.org/officeDocument/2006/relationships/image" Target="../media/image3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34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5" Type="http://schemas.openxmlformats.org/officeDocument/2006/relationships/image" Target="../media/image36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40.svg"/><Relationship Id="rId3" Type="http://schemas.openxmlformats.org/officeDocument/2006/relationships/image" Target="../media/image5.svg"/><Relationship Id="rId7" Type="http://schemas.openxmlformats.org/officeDocument/2006/relationships/image" Target="../media/image13.svg"/><Relationship Id="rId12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8.png"/><Relationship Id="rId5" Type="http://schemas.openxmlformats.org/officeDocument/2006/relationships/image" Target="../media/image11.svg"/><Relationship Id="rId10" Type="http://schemas.openxmlformats.org/officeDocument/2006/relationships/image" Target="../media/image1.png"/><Relationship Id="rId4" Type="http://schemas.openxmlformats.org/officeDocument/2006/relationships/image" Target="../media/image10.png"/><Relationship Id="rId9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42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5" Type="http://schemas.openxmlformats.org/officeDocument/2006/relationships/image" Target="../media/image4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46.sv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5" Type="http://schemas.openxmlformats.org/officeDocument/2006/relationships/image" Target="../media/image48.sv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1.png"/><Relationship Id="rId3" Type="http://schemas.openxmlformats.org/officeDocument/2006/relationships/image" Target="../media/image5.svg"/><Relationship Id="rId7" Type="http://schemas.openxmlformats.org/officeDocument/2006/relationships/image" Target="../media/image13.svg"/><Relationship Id="rId12" Type="http://schemas.openxmlformats.org/officeDocument/2006/relationships/image" Target="../media/image50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49.png"/><Relationship Id="rId5" Type="http://schemas.openxmlformats.org/officeDocument/2006/relationships/image" Target="../media/image11.svg"/><Relationship Id="rId10" Type="http://schemas.openxmlformats.org/officeDocument/2006/relationships/image" Target="../media/image1.png"/><Relationship Id="rId4" Type="http://schemas.openxmlformats.org/officeDocument/2006/relationships/image" Target="../media/image10.png"/><Relationship Id="rId9" Type="http://schemas.openxmlformats.org/officeDocument/2006/relationships/image" Target="../media/image3.svg"/><Relationship Id="rId14" Type="http://schemas.openxmlformats.org/officeDocument/2006/relationships/image" Target="../media/image5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30600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47637" y="5450554"/>
            <a:ext cx="10155406" cy="10155406"/>
          </a:xfrm>
          <a:custGeom>
            <a:avLst/>
            <a:gdLst/>
            <a:ahLst/>
            <a:cxnLst/>
            <a:rect l="l" t="t" r="r" b="b"/>
            <a:pathLst>
              <a:path w="10155406" h="10155406">
                <a:moveTo>
                  <a:pt x="0" y="0"/>
                </a:moveTo>
                <a:lnTo>
                  <a:pt x="10155406" y="0"/>
                </a:lnTo>
                <a:lnTo>
                  <a:pt x="10155406" y="10155406"/>
                </a:lnTo>
                <a:lnTo>
                  <a:pt x="0" y="101554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088090" y="2278922"/>
            <a:ext cx="6343265" cy="6343265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5BE4A"/>
            </a:solidFill>
          </p:spPr>
        </p:sp>
      </p:grpSp>
      <p:sp>
        <p:nvSpPr>
          <p:cNvPr id="17" name="Freeform 17"/>
          <p:cNvSpPr/>
          <p:nvPr/>
        </p:nvSpPr>
        <p:spPr>
          <a:xfrm>
            <a:off x="4796729" y="-80952"/>
            <a:ext cx="2366598" cy="1183299"/>
          </a:xfrm>
          <a:custGeom>
            <a:avLst/>
            <a:gdLst/>
            <a:ahLst/>
            <a:cxnLst/>
            <a:rect l="l" t="t" r="r" b="b"/>
            <a:pathLst>
              <a:path w="2366598" h="1183299">
                <a:moveTo>
                  <a:pt x="0" y="0"/>
                </a:moveTo>
                <a:lnTo>
                  <a:pt x="2366598" y="0"/>
                </a:lnTo>
                <a:lnTo>
                  <a:pt x="2366598" y="1183299"/>
                </a:lnTo>
                <a:lnTo>
                  <a:pt x="0" y="11832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flipH="1">
            <a:off x="0" y="8574473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7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7" y="1712527"/>
                </a:lnTo>
                <a:lnTo>
                  <a:pt x="1712527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flipH="1">
            <a:off x="559709" y="8100527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7" y="0"/>
                </a:moveTo>
                <a:lnTo>
                  <a:pt x="0" y="0"/>
                </a:lnTo>
                <a:lnTo>
                  <a:pt x="0" y="1712528"/>
                </a:lnTo>
                <a:lnTo>
                  <a:pt x="1712527" y="1712528"/>
                </a:lnTo>
                <a:lnTo>
                  <a:pt x="1712527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693068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630361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2" y="0"/>
                </a:lnTo>
                <a:lnTo>
                  <a:pt x="467002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6831135" y="1200731"/>
            <a:ext cx="244607" cy="236963"/>
          </a:xfrm>
          <a:custGeom>
            <a:avLst/>
            <a:gdLst/>
            <a:ahLst/>
            <a:cxnLst/>
            <a:rect l="l" t="t" r="r" b="b"/>
            <a:pathLst>
              <a:path w="244607" h="236963">
                <a:moveTo>
                  <a:pt x="0" y="0"/>
                </a:moveTo>
                <a:lnTo>
                  <a:pt x="244607" y="0"/>
                </a:lnTo>
                <a:lnTo>
                  <a:pt x="244607" y="236963"/>
                </a:lnTo>
                <a:lnTo>
                  <a:pt x="0" y="23696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7" name="Rounded Rectangle 26"/>
          <p:cNvSpPr/>
          <p:nvPr/>
        </p:nvSpPr>
        <p:spPr>
          <a:xfrm>
            <a:off x="601993" y="959128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>
              <a:latin typeface="Erlangga Sans 25" pitchFamily="50" charset="0"/>
            </a:endParaRPr>
          </a:p>
        </p:txBody>
      </p:sp>
      <p:sp>
        <p:nvSpPr>
          <p:cNvPr id="28" name="Google Shape;336;p36"/>
          <p:cNvSpPr txBox="1">
            <a:spLocks/>
          </p:cNvSpPr>
          <p:nvPr/>
        </p:nvSpPr>
        <p:spPr>
          <a:xfrm>
            <a:off x="1501351" y="1782024"/>
            <a:ext cx="15408000" cy="9754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spcFirstLastPara="1" wrap="square" lIns="182850" tIns="182850" rIns="182850" bIns="18285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4400" b="1" dirty="0">
                <a:latin typeface="Erlangga Sans 25" pitchFamily="50" charset="0"/>
                <a:ea typeface="Arial"/>
                <a:cs typeface="Arial"/>
                <a:sym typeface="Arial"/>
              </a:rPr>
              <a:t>PETA KONSEP</a:t>
            </a:r>
          </a:p>
        </p:txBody>
      </p:sp>
      <p:grpSp>
        <p:nvGrpSpPr>
          <p:cNvPr id="29" name="Google Shape;364;p36"/>
          <p:cNvGrpSpPr/>
          <p:nvPr/>
        </p:nvGrpSpPr>
        <p:grpSpPr>
          <a:xfrm>
            <a:off x="5228146" y="4273318"/>
            <a:ext cx="12967202" cy="776400"/>
            <a:chOff x="862053" y="1581801"/>
            <a:chExt cx="6483601" cy="388200"/>
          </a:xfrm>
        </p:grpSpPr>
        <p:sp>
          <p:nvSpPr>
            <p:cNvPr id="30" name="Google Shape;365;p36"/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A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31" name="Google Shape;366;p36"/>
            <p:cNvSpPr txBox="1"/>
            <p:nvPr/>
          </p:nvSpPr>
          <p:spPr>
            <a:xfrm>
              <a:off x="1384705" y="1629717"/>
              <a:ext cx="5960949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Sistem</a:t>
              </a:r>
              <a:r>
                <a:rPr lang="en-US" sz="3200" b="1" dirty="0">
                  <a:latin typeface="Erlangga Sans 25" pitchFamily="50" charset="0"/>
                </a:rPr>
                <a:t> </a:t>
              </a:r>
              <a:r>
                <a:rPr lang="en-US" sz="3200" b="1" dirty="0" err="1">
                  <a:latin typeface="Erlangga Sans 25" pitchFamily="50" charset="0"/>
                </a:rPr>
                <a:t>Kodefikasi</a:t>
              </a:r>
              <a:r>
                <a:rPr lang="en-US" sz="3200" b="1" dirty="0">
                  <a:latin typeface="Erlangga Sans 25" pitchFamily="50" charset="0"/>
                </a:rPr>
                <a:t> Gambar</a:t>
              </a:r>
            </a:p>
          </p:txBody>
        </p:sp>
      </p:grpSp>
      <p:grpSp>
        <p:nvGrpSpPr>
          <p:cNvPr id="32" name="Google Shape;367;p36"/>
          <p:cNvGrpSpPr/>
          <p:nvPr/>
        </p:nvGrpSpPr>
        <p:grpSpPr>
          <a:xfrm>
            <a:off x="5228146" y="5674495"/>
            <a:ext cx="7067006" cy="776400"/>
            <a:chOff x="862053" y="1646388"/>
            <a:chExt cx="3533503" cy="388200"/>
          </a:xfrm>
          <a:solidFill>
            <a:srgbClr val="068DCD"/>
          </a:solidFill>
        </p:grpSpPr>
        <p:sp>
          <p:nvSpPr>
            <p:cNvPr id="33" name="Google Shape;368;p36"/>
            <p:cNvSpPr/>
            <p:nvPr/>
          </p:nvSpPr>
          <p:spPr>
            <a:xfrm>
              <a:off x="862053" y="1646388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B</a:t>
              </a:r>
              <a:endParaRPr sz="36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34" name="Google Shape;369;p36"/>
            <p:cNvSpPr txBox="1"/>
            <p:nvPr/>
          </p:nvSpPr>
          <p:spPr>
            <a:xfrm>
              <a:off x="1379956" y="1673292"/>
              <a:ext cx="3015600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Pengolahan</a:t>
              </a:r>
              <a:r>
                <a:rPr lang="en-US" sz="3200" b="1" dirty="0">
                  <a:latin typeface="Erlangga Sans 25" pitchFamily="50" charset="0"/>
                </a:rPr>
                <a:t> Citra</a:t>
              </a:r>
            </a:p>
          </p:txBody>
        </p:sp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29845-E77E-9570-FBFB-AADFF13EB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F5822190-8E76-06BB-9236-A49EC3554C55}"/>
              </a:ext>
            </a:extLst>
          </p:cNvPr>
          <p:cNvSpPr/>
          <p:nvPr/>
        </p:nvSpPr>
        <p:spPr>
          <a:xfrm>
            <a:off x="875046" y="766098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/>
          </a:p>
        </p:txBody>
      </p:sp>
      <p:grpSp>
        <p:nvGrpSpPr>
          <p:cNvPr id="40" name="Google Shape;364;p36">
            <a:extLst>
              <a:ext uri="{FF2B5EF4-FFF2-40B4-BE49-F238E27FC236}">
                <a16:creationId xmlns:a16="http://schemas.microsoft.com/office/drawing/2014/main" id="{AB9D02F5-E38F-49D2-F31B-DE18DFCB068A}"/>
              </a:ext>
            </a:extLst>
          </p:cNvPr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41" name="Google Shape;365;p36">
              <a:extLst>
                <a:ext uri="{FF2B5EF4-FFF2-40B4-BE49-F238E27FC236}">
                  <a16:creationId xmlns:a16="http://schemas.microsoft.com/office/drawing/2014/main" id="{013E5796-DB9A-4E5E-0F7C-1D7BD7D2C1FF}"/>
                </a:ext>
              </a:extLst>
            </p:cNvPr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B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42" name="Google Shape;366;p36">
              <a:extLst>
                <a:ext uri="{FF2B5EF4-FFF2-40B4-BE49-F238E27FC236}">
                  <a16:creationId xmlns:a16="http://schemas.microsoft.com/office/drawing/2014/main" id="{CF626D36-8645-3BF5-9970-CBAD88A5754C}"/>
                </a:ext>
              </a:extLst>
            </p:cNvPr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Pengolahan</a:t>
              </a:r>
              <a:r>
                <a:rPr lang="en-US" sz="3200" b="1" dirty="0">
                  <a:latin typeface="Erlangga Sans 25" pitchFamily="50" charset="0"/>
                </a:rPr>
                <a:t> Citra</a:t>
              </a:r>
            </a:p>
          </p:txBody>
        </p:sp>
      </p:grpSp>
      <p:grpSp>
        <p:nvGrpSpPr>
          <p:cNvPr id="43" name="Google Shape;338;p36">
            <a:extLst>
              <a:ext uri="{FF2B5EF4-FFF2-40B4-BE49-F238E27FC236}">
                <a16:creationId xmlns:a16="http://schemas.microsoft.com/office/drawing/2014/main" id="{8CC2229B-D6E2-B31D-FDCE-5C31F8FAAEA4}"/>
              </a:ext>
            </a:extLst>
          </p:cNvPr>
          <p:cNvGrpSpPr/>
          <p:nvPr/>
        </p:nvGrpSpPr>
        <p:grpSpPr>
          <a:xfrm>
            <a:off x="1371863" y="2423666"/>
            <a:ext cx="7162537" cy="640640"/>
            <a:chOff x="3291952" y="2869735"/>
            <a:chExt cx="8236545" cy="640640"/>
          </a:xfrm>
        </p:grpSpPr>
        <p:sp>
          <p:nvSpPr>
            <p:cNvPr id="44" name="Google Shape;339;p36">
              <a:extLst>
                <a:ext uri="{FF2B5EF4-FFF2-40B4-BE49-F238E27FC236}">
                  <a16:creationId xmlns:a16="http://schemas.microsoft.com/office/drawing/2014/main" id="{3F28BEBB-0785-C1BD-7DDD-D529DBF970F0}"/>
                </a:ext>
              </a:extLst>
            </p:cNvPr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340;p36">
              <a:extLst>
                <a:ext uri="{FF2B5EF4-FFF2-40B4-BE49-F238E27FC236}">
                  <a16:creationId xmlns:a16="http://schemas.microsoft.com/office/drawing/2014/main" id="{C1780AF1-CFFC-2561-0BBA-FA5A6D94BA01}"/>
                </a:ext>
              </a:extLst>
            </p:cNvPr>
            <p:cNvSpPr txBox="1"/>
            <p:nvPr/>
          </p:nvSpPr>
          <p:spPr>
            <a:xfrm>
              <a:off x="4632809" y="2964564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Pemroses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Citra Digital </a:t>
              </a:r>
              <a:r>
                <a:rPr lang="en-US" sz="2400" i="1" dirty="0">
                  <a:solidFill>
                    <a:schemeClr val="bg1"/>
                  </a:solidFill>
                  <a:latin typeface="Erlangga Sans 25" pitchFamily="50" charset="0"/>
                </a:rPr>
                <a:t>Filtering</a:t>
              </a:r>
              <a:endParaRPr lang="en-US" sz="2400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46" name="Google Shape;341;p36">
              <a:extLst>
                <a:ext uri="{FF2B5EF4-FFF2-40B4-BE49-F238E27FC236}">
                  <a16:creationId xmlns:a16="http://schemas.microsoft.com/office/drawing/2014/main" id="{709C1057-9BC2-DC85-3B4A-437CC914580D}"/>
                </a:ext>
              </a:extLst>
            </p:cNvPr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42;p36">
              <a:extLst>
                <a:ext uri="{FF2B5EF4-FFF2-40B4-BE49-F238E27FC236}">
                  <a16:creationId xmlns:a16="http://schemas.microsoft.com/office/drawing/2014/main" id="{DC6721DE-6252-0565-98F1-E5851F3F0B8E}"/>
                </a:ext>
              </a:extLst>
            </p:cNvPr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cs typeface="Arial"/>
                  <a:sym typeface="Arial"/>
                </a:rPr>
                <a:t>02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sp>
        <p:nvSpPr>
          <p:cNvPr id="2" name="AutoShape 2">
            <a:extLst>
              <a:ext uri="{FF2B5EF4-FFF2-40B4-BE49-F238E27FC236}">
                <a16:creationId xmlns:a16="http://schemas.microsoft.com/office/drawing/2014/main" id="{89351EBD-D702-145A-C428-4DA7BCAB1B2E}"/>
              </a:ext>
            </a:extLst>
          </p:cNvPr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B816CF2-4550-3906-0B97-1414BCCE20C4}"/>
              </a:ext>
            </a:extLst>
          </p:cNvPr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3116B42-BD72-75FF-2980-82BE3453482E}"/>
              </a:ext>
            </a:extLst>
          </p:cNvPr>
          <p:cNvSpPr/>
          <p:nvPr/>
        </p:nvSpPr>
        <p:spPr>
          <a:xfrm rot="-5400000" flipH="1">
            <a:off x="16575473" y="8574473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7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7" y="1712527"/>
                </a:lnTo>
                <a:lnTo>
                  <a:pt x="171252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5973735-2C86-3634-9911-94A540404170}"/>
              </a:ext>
            </a:extLst>
          </p:cNvPr>
          <p:cNvSpPr/>
          <p:nvPr/>
        </p:nvSpPr>
        <p:spPr>
          <a:xfrm rot="-5400000" flipH="1">
            <a:off x="16101527" y="8014764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8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8" y="1712527"/>
                </a:lnTo>
                <a:lnTo>
                  <a:pt x="171252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D293308B-9BD4-5BC8-EFC0-AF075E687D09}"/>
              </a:ext>
            </a:extLst>
          </p:cNvPr>
          <p:cNvSpPr/>
          <p:nvPr/>
        </p:nvSpPr>
        <p:spPr>
          <a:xfrm>
            <a:off x="-2057400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7F92813-DFA8-7B62-2EBC-4274699A8B7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76146E69-9A7C-7949-1BD2-88828117B7A6}"/>
              </a:ext>
            </a:extLst>
          </p:cNvPr>
          <p:cNvSpPr/>
          <p:nvPr/>
        </p:nvSpPr>
        <p:spPr>
          <a:xfrm>
            <a:off x="13366271" y="4132181"/>
            <a:ext cx="2760266" cy="2888016"/>
          </a:xfrm>
          <a:custGeom>
            <a:avLst/>
            <a:gdLst/>
            <a:ahLst/>
            <a:cxnLst/>
            <a:rect l="l" t="t" r="r" b="b"/>
            <a:pathLst>
              <a:path w="2264031" h="2334052">
                <a:moveTo>
                  <a:pt x="0" y="0"/>
                </a:moveTo>
                <a:lnTo>
                  <a:pt x="2264031" y="0"/>
                </a:lnTo>
                <a:lnTo>
                  <a:pt x="2264031" y="2334052"/>
                </a:lnTo>
                <a:lnTo>
                  <a:pt x="0" y="233405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81FED9-8424-37A2-5F68-20122C8E1924}"/>
              </a:ext>
            </a:extLst>
          </p:cNvPr>
          <p:cNvSpPr txBox="1"/>
          <p:nvPr/>
        </p:nvSpPr>
        <p:spPr>
          <a:xfrm>
            <a:off x="2161463" y="3259973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a. Filter rata-rata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4876C3-4552-45B5-DB57-46511A45681D}"/>
              </a:ext>
            </a:extLst>
          </p:cNvPr>
          <p:cNvSpPr txBox="1"/>
          <p:nvPr/>
        </p:nvSpPr>
        <p:spPr>
          <a:xfrm>
            <a:off x="2161463" y="4521627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b. Filter gaussian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732F02-54BE-F2F1-F0C4-FE2255ABEAF5}"/>
              </a:ext>
            </a:extLst>
          </p:cNvPr>
          <p:cNvSpPr txBox="1"/>
          <p:nvPr/>
        </p:nvSpPr>
        <p:spPr>
          <a:xfrm>
            <a:off x="2161463" y="5766462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c. Filter </a:t>
            </a:r>
            <a:r>
              <a:rPr lang="en-US" sz="2400" b="1" i="1" dirty="0">
                <a:latin typeface="Erlangga Sans 25" pitchFamily="50" charset="0"/>
              </a:rPr>
              <a:t>sharpening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7FAF6A-67B1-BA41-3D53-36FB7AD80596}"/>
              </a:ext>
            </a:extLst>
          </p:cNvPr>
          <p:cNvSpPr txBox="1"/>
          <p:nvPr/>
        </p:nvSpPr>
        <p:spPr>
          <a:xfrm>
            <a:off x="2161463" y="7020197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d. Filter median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A7434D7-94EF-EFE4-B94E-6E502ACB2CA1}"/>
              </a:ext>
            </a:extLst>
          </p:cNvPr>
          <p:cNvGrpSpPr/>
          <p:nvPr/>
        </p:nvGrpSpPr>
        <p:grpSpPr>
          <a:xfrm>
            <a:off x="2417169" y="3744667"/>
            <a:ext cx="8800861" cy="769441"/>
            <a:chOff x="2453455" y="3983956"/>
            <a:chExt cx="8800861" cy="76944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8716062-808C-4229-96C2-F712CE2E277F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CA24A1-FC4B-B118-59D6-47811B012E93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dirty="0" err="1">
                  <a:latin typeface="Erlangga Sans 25" pitchFamily="50" charset="0"/>
                </a:rPr>
                <a:t>Untuk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menghaluskan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dengan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meratakan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perbedaan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intensitas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piksel</a:t>
              </a:r>
              <a:r>
                <a:rPr lang="en-US" sz="2200" dirty="0">
                  <a:latin typeface="Erlangga Sans 25" pitchFamily="50" charset="0"/>
                </a:rPr>
                <a:t> di </a:t>
              </a:r>
              <a:r>
                <a:rPr lang="en-US" sz="2200" dirty="0" err="1">
                  <a:latin typeface="Erlangga Sans 25" pitchFamily="50" charset="0"/>
                </a:rPr>
                <a:t>sekitarnya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E2EBF0-3AC4-7E02-CEBE-938F97844336}"/>
              </a:ext>
            </a:extLst>
          </p:cNvPr>
          <p:cNvGrpSpPr/>
          <p:nvPr/>
        </p:nvGrpSpPr>
        <p:grpSpPr>
          <a:xfrm>
            <a:off x="2417169" y="4983292"/>
            <a:ext cx="8800861" cy="769441"/>
            <a:chOff x="2453455" y="3983956"/>
            <a:chExt cx="8800861" cy="76944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3DF004E-2958-0ADE-E603-1B100D1FB919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10A0BB-E9D3-E8EB-D68F-70207831B9B1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dirty="0" err="1">
                  <a:latin typeface="Erlangga Sans 25" pitchFamily="50" charset="0"/>
                </a:rPr>
                <a:t>Untuk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menghaluskan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, </a:t>
              </a:r>
              <a:r>
                <a:rPr lang="en-US" sz="2200" dirty="0" err="1">
                  <a:latin typeface="Erlangga Sans 25" pitchFamily="50" charset="0"/>
                </a:rPr>
                <a:t>tetapi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menghasilkan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efek</a:t>
              </a:r>
              <a:r>
                <a:rPr lang="en-US" sz="2200" dirty="0">
                  <a:latin typeface="Erlangga Sans 25" pitchFamily="50" charset="0"/>
                </a:rPr>
                <a:t> yang </a:t>
              </a:r>
              <a:r>
                <a:rPr lang="en-US" sz="2200" dirty="0" err="1">
                  <a:latin typeface="Erlangga Sans 25" pitchFamily="50" charset="0"/>
                </a:rPr>
                <a:t>lebih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halus</a:t>
              </a:r>
              <a:r>
                <a:rPr lang="en-US" sz="2200" dirty="0">
                  <a:latin typeface="Erlangga Sans 25" pitchFamily="50" charset="0"/>
                </a:rPr>
                <a:t> dan </a:t>
              </a:r>
              <a:r>
                <a:rPr lang="en-US" sz="2200" dirty="0" err="1">
                  <a:latin typeface="Erlangga Sans 25" pitchFamily="50" charset="0"/>
                </a:rPr>
                <a:t>alami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dibandingkan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fitler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lainnya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C892B72-1D9C-967D-2CFA-807DA65A76C5}"/>
              </a:ext>
            </a:extLst>
          </p:cNvPr>
          <p:cNvGrpSpPr/>
          <p:nvPr/>
        </p:nvGrpSpPr>
        <p:grpSpPr>
          <a:xfrm>
            <a:off x="2417169" y="6202859"/>
            <a:ext cx="8800861" cy="769441"/>
            <a:chOff x="2453455" y="3983956"/>
            <a:chExt cx="8800861" cy="769441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843799E-DBDB-AF46-674E-03DD4C8A1C3C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ADFEE1-8517-E3A2-BF32-7DC7808D31DE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dirty="0" err="1">
                  <a:latin typeface="Erlangga Sans 25" pitchFamily="50" charset="0"/>
                </a:rPr>
                <a:t>Digunakan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untuk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meningkatkan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kejelasan</a:t>
              </a:r>
              <a:r>
                <a:rPr lang="en-US" sz="2200" dirty="0">
                  <a:latin typeface="Erlangga Sans 25" pitchFamily="50" charset="0"/>
                </a:rPr>
                <a:t> dan </a:t>
              </a:r>
              <a:r>
                <a:rPr lang="en-US" sz="2200" dirty="0" err="1">
                  <a:latin typeface="Erlangga Sans 25" pitchFamily="50" charset="0"/>
                </a:rPr>
                <a:t>ketajaman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dengan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mempertajam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perbedaan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intensitas</a:t>
              </a:r>
              <a:r>
                <a:rPr lang="en-US" sz="2200" dirty="0">
                  <a:latin typeface="Erlangga Sans 25" pitchFamily="50" charset="0"/>
                </a:rPr>
                <a:t> di </a:t>
              </a:r>
              <a:r>
                <a:rPr lang="en-US" sz="2200" dirty="0" err="1">
                  <a:latin typeface="Erlangga Sans 25" pitchFamily="50" charset="0"/>
                </a:rPr>
                <a:t>sekitar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tepi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objek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8FAD9FD-4875-38A0-CAB5-1EB64F19DCF0}"/>
              </a:ext>
            </a:extLst>
          </p:cNvPr>
          <p:cNvGrpSpPr/>
          <p:nvPr/>
        </p:nvGrpSpPr>
        <p:grpSpPr>
          <a:xfrm>
            <a:off x="2417169" y="7515601"/>
            <a:ext cx="8800861" cy="769441"/>
            <a:chOff x="2453455" y="3983956"/>
            <a:chExt cx="8800861" cy="76944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DD2D13D-A145-38C4-5810-A8C0192BE467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7895063-5F8C-8188-76F8-BCE562FE28D7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dirty="0" err="1">
                  <a:latin typeface="Erlangga Sans 25" pitchFamily="50" charset="0"/>
                </a:rPr>
                <a:t>Untuk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mengurangi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i="1" dirty="0">
                  <a:latin typeface="Erlangga Sans 25" pitchFamily="50" charset="0"/>
                </a:rPr>
                <a:t>noise</a:t>
              </a:r>
              <a:r>
                <a:rPr lang="en-US" sz="2200" dirty="0">
                  <a:latin typeface="Erlangga Sans 25" pitchFamily="50" charset="0"/>
                </a:rPr>
                <a:t> pada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dengan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menggantikan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nilai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piksel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terhadap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nilai</a:t>
              </a:r>
              <a:r>
                <a:rPr lang="en-US" sz="2200" dirty="0">
                  <a:latin typeface="Erlangga Sans 25" pitchFamily="50" charset="0"/>
                </a:rPr>
                <a:t> median </a:t>
              </a:r>
              <a:r>
                <a:rPr lang="en-US" sz="2200" dirty="0" err="1">
                  <a:latin typeface="Erlangga Sans 25" pitchFamily="50" charset="0"/>
                </a:rPr>
                <a:t>dari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piksel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sekitarnya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989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6829C-32D0-D345-4A31-7D6702219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B97F4C13-77AC-D480-3E37-5109AADF9D5B}"/>
              </a:ext>
            </a:extLst>
          </p:cNvPr>
          <p:cNvSpPr/>
          <p:nvPr/>
        </p:nvSpPr>
        <p:spPr>
          <a:xfrm>
            <a:off x="875046" y="766098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/>
          </a:p>
        </p:txBody>
      </p:sp>
      <p:grpSp>
        <p:nvGrpSpPr>
          <p:cNvPr id="40" name="Google Shape;364;p36">
            <a:extLst>
              <a:ext uri="{FF2B5EF4-FFF2-40B4-BE49-F238E27FC236}">
                <a16:creationId xmlns:a16="http://schemas.microsoft.com/office/drawing/2014/main" id="{3C0EB7E7-B09A-A190-293F-77845424F78C}"/>
              </a:ext>
            </a:extLst>
          </p:cNvPr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41" name="Google Shape;365;p36">
              <a:extLst>
                <a:ext uri="{FF2B5EF4-FFF2-40B4-BE49-F238E27FC236}">
                  <a16:creationId xmlns:a16="http://schemas.microsoft.com/office/drawing/2014/main" id="{83C8D807-14E7-F6DE-3DAC-D7145C817DA8}"/>
                </a:ext>
              </a:extLst>
            </p:cNvPr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B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42" name="Google Shape;366;p36">
              <a:extLst>
                <a:ext uri="{FF2B5EF4-FFF2-40B4-BE49-F238E27FC236}">
                  <a16:creationId xmlns:a16="http://schemas.microsoft.com/office/drawing/2014/main" id="{0317A548-C1E6-DD74-75A2-744404092A5B}"/>
                </a:ext>
              </a:extLst>
            </p:cNvPr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Pengolahan</a:t>
              </a:r>
              <a:r>
                <a:rPr lang="en-US" sz="3200" b="1" dirty="0">
                  <a:latin typeface="Erlangga Sans 25" pitchFamily="50" charset="0"/>
                </a:rPr>
                <a:t> Citra</a:t>
              </a:r>
            </a:p>
          </p:txBody>
        </p:sp>
      </p:grpSp>
      <p:grpSp>
        <p:nvGrpSpPr>
          <p:cNvPr id="43" name="Google Shape;338;p36">
            <a:extLst>
              <a:ext uri="{FF2B5EF4-FFF2-40B4-BE49-F238E27FC236}">
                <a16:creationId xmlns:a16="http://schemas.microsoft.com/office/drawing/2014/main" id="{F4BF6DCD-DAFB-A3A6-1897-E08FE816974F}"/>
              </a:ext>
            </a:extLst>
          </p:cNvPr>
          <p:cNvGrpSpPr/>
          <p:nvPr/>
        </p:nvGrpSpPr>
        <p:grpSpPr>
          <a:xfrm>
            <a:off x="1371863" y="2423666"/>
            <a:ext cx="7162537" cy="640640"/>
            <a:chOff x="3291952" y="2869735"/>
            <a:chExt cx="8236545" cy="640640"/>
          </a:xfrm>
        </p:grpSpPr>
        <p:sp>
          <p:nvSpPr>
            <p:cNvPr id="44" name="Google Shape;339;p36">
              <a:extLst>
                <a:ext uri="{FF2B5EF4-FFF2-40B4-BE49-F238E27FC236}">
                  <a16:creationId xmlns:a16="http://schemas.microsoft.com/office/drawing/2014/main" id="{672EB053-43D3-DEB9-FBDE-9ACAE2D32499}"/>
                </a:ext>
              </a:extLst>
            </p:cNvPr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340;p36">
              <a:extLst>
                <a:ext uri="{FF2B5EF4-FFF2-40B4-BE49-F238E27FC236}">
                  <a16:creationId xmlns:a16="http://schemas.microsoft.com/office/drawing/2014/main" id="{25230B48-2636-FE75-0FB8-4EC8B13316AD}"/>
                </a:ext>
              </a:extLst>
            </p:cNvPr>
            <p:cNvSpPr txBox="1"/>
            <p:nvPr/>
          </p:nvSpPr>
          <p:spPr>
            <a:xfrm>
              <a:off x="4632809" y="2964564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Pemroses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Citra Digital </a:t>
              </a:r>
              <a:r>
                <a:rPr lang="en-US" sz="2400" i="1" dirty="0">
                  <a:solidFill>
                    <a:schemeClr val="bg1"/>
                  </a:solidFill>
                  <a:latin typeface="Erlangga Sans 25" pitchFamily="50" charset="0"/>
                </a:rPr>
                <a:t>Filtering</a:t>
              </a:r>
              <a:endParaRPr lang="en-US" sz="2400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46" name="Google Shape;341;p36">
              <a:extLst>
                <a:ext uri="{FF2B5EF4-FFF2-40B4-BE49-F238E27FC236}">
                  <a16:creationId xmlns:a16="http://schemas.microsoft.com/office/drawing/2014/main" id="{8AB3C234-3A5C-6991-5F9E-9BEF33668DC4}"/>
                </a:ext>
              </a:extLst>
            </p:cNvPr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42;p36">
              <a:extLst>
                <a:ext uri="{FF2B5EF4-FFF2-40B4-BE49-F238E27FC236}">
                  <a16:creationId xmlns:a16="http://schemas.microsoft.com/office/drawing/2014/main" id="{FD03F509-9548-1720-46CD-EBEC44DE7A6B}"/>
                </a:ext>
              </a:extLst>
            </p:cNvPr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cs typeface="Arial"/>
                  <a:sym typeface="Arial"/>
                </a:rPr>
                <a:t>02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sp>
        <p:nvSpPr>
          <p:cNvPr id="2" name="AutoShape 2">
            <a:extLst>
              <a:ext uri="{FF2B5EF4-FFF2-40B4-BE49-F238E27FC236}">
                <a16:creationId xmlns:a16="http://schemas.microsoft.com/office/drawing/2014/main" id="{7DCFFD19-FA32-9031-0FE7-51B89FE4133F}"/>
              </a:ext>
            </a:extLst>
          </p:cNvPr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BAF3AA0-F428-52DA-767C-CE947011968C}"/>
              </a:ext>
            </a:extLst>
          </p:cNvPr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5EDFE42-26DA-EB30-0221-A0DED96F279F}"/>
              </a:ext>
            </a:extLst>
          </p:cNvPr>
          <p:cNvSpPr/>
          <p:nvPr/>
        </p:nvSpPr>
        <p:spPr>
          <a:xfrm rot="-5400000" flipH="1">
            <a:off x="16575473" y="8574473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7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7" y="1712527"/>
                </a:lnTo>
                <a:lnTo>
                  <a:pt x="171252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039A097-6D7A-F1E5-9038-8D77B3BD0B87}"/>
              </a:ext>
            </a:extLst>
          </p:cNvPr>
          <p:cNvSpPr/>
          <p:nvPr/>
        </p:nvSpPr>
        <p:spPr>
          <a:xfrm rot="-5400000" flipH="1">
            <a:off x="16101527" y="8014764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8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8" y="1712527"/>
                </a:lnTo>
                <a:lnTo>
                  <a:pt x="171252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38F8D799-7F79-5F92-0E5D-6056ABECB8D3}"/>
              </a:ext>
            </a:extLst>
          </p:cNvPr>
          <p:cNvSpPr/>
          <p:nvPr/>
        </p:nvSpPr>
        <p:spPr>
          <a:xfrm>
            <a:off x="-2057400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BD3B4E9-F66A-3CA6-8E7A-6BCCCD51F6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5E7CA2-DF1E-0FA5-0B21-DEFD688D079A}"/>
              </a:ext>
            </a:extLst>
          </p:cNvPr>
          <p:cNvSpPr txBox="1"/>
          <p:nvPr/>
        </p:nvSpPr>
        <p:spPr>
          <a:xfrm>
            <a:off x="2161463" y="3259973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e. Filter </a:t>
            </a:r>
            <a:r>
              <a:rPr lang="en-US" sz="2400" b="1" dirty="0" err="1">
                <a:latin typeface="Erlangga Sans 25" pitchFamily="50" charset="0"/>
              </a:rPr>
              <a:t>sobel</a:t>
            </a:r>
            <a:endParaRPr lang="en-US" sz="2400" b="1" dirty="0">
              <a:latin typeface="Erlangga Sans 25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31DE13-4CFA-9AB0-D16F-AD7029779A4B}"/>
              </a:ext>
            </a:extLst>
          </p:cNvPr>
          <p:cNvSpPr txBox="1"/>
          <p:nvPr/>
        </p:nvSpPr>
        <p:spPr>
          <a:xfrm>
            <a:off x="2161463" y="4521627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f. Filter </a:t>
            </a:r>
            <a:r>
              <a:rPr lang="en-US" sz="2400" b="1" dirty="0" err="1">
                <a:latin typeface="Erlangga Sans 25" pitchFamily="50" charset="0"/>
              </a:rPr>
              <a:t>sobel</a:t>
            </a:r>
            <a:endParaRPr lang="en-US" sz="2400" b="1" dirty="0">
              <a:latin typeface="Erlangga Sans 25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C67FA5-8F50-EF6B-22EF-C2C0C7EA05A8}"/>
              </a:ext>
            </a:extLst>
          </p:cNvPr>
          <p:cNvSpPr txBox="1"/>
          <p:nvPr/>
        </p:nvSpPr>
        <p:spPr>
          <a:xfrm>
            <a:off x="2161463" y="5766462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g. Filter </a:t>
            </a:r>
            <a:r>
              <a:rPr lang="en-US" sz="2400" b="1" dirty="0" err="1">
                <a:latin typeface="Erlangga Sans 25" pitchFamily="50" charset="0"/>
              </a:rPr>
              <a:t>saturasi</a:t>
            </a:r>
            <a:endParaRPr lang="en-US" sz="2400" b="1" i="1" dirty="0">
              <a:latin typeface="Erlangga Sans 25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1012E1-2731-4654-A996-B23E53FD8E25}"/>
              </a:ext>
            </a:extLst>
          </p:cNvPr>
          <p:cNvSpPr txBox="1"/>
          <p:nvPr/>
        </p:nvSpPr>
        <p:spPr>
          <a:xfrm>
            <a:off x="2161463" y="7020197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h. Filter </a:t>
            </a:r>
            <a:r>
              <a:rPr lang="en-US" sz="2400" b="1" dirty="0" err="1">
                <a:latin typeface="Erlangga Sans 25" pitchFamily="50" charset="0"/>
              </a:rPr>
              <a:t>kontras</a:t>
            </a:r>
            <a:endParaRPr lang="en-US" sz="2400" b="1" dirty="0">
              <a:latin typeface="Erlangga Sans 25" pitchFamily="50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202D02-A75D-51AE-3919-215097C2F639}"/>
              </a:ext>
            </a:extLst>
          </p:cNvPr>
          <p:cNvGrpSpPr/>
          <p:nvPr/>
        </p:nvGrpSpPr>
        <p:grpSpPr>
          <a:xfrm>
            <a:off x="2417169" y="3744667"/>
            <a:ext cx="8800861" cy="769441"/>
            <a:chOff x="2453455" y="3983956"/>
            <a:chExt cx="8800861" cy="76944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CEFBBD5-1CA3-039E-42AC-72970E5478BC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8B53C8-BFEE-4F48-7684-9DEB19A83F14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dirty="0" err="1">
                  <a:latin typeface="Erlangga Sans 25" pitchFamily="50" charset="0"/>
                </a:rPr>
                <a:t>Unutk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mendeteksi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tepi</a:t>
              </a:r>
              <a:r>
                <a:rPr lang="en-US" sz="2200" dirty="0">
                  <a:latin typeface="Erlangga Sans 25" pitchFamily="50" charset="0"/>
                </a:rPr>
                <a:t> pada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sehingga</a:t>
              </a:r>
              <a:r>
                <a:rPr lang="en-US" sz="2200" dirty="0">
                  <a:latin typeface="Erlangga Sans 25" pitchFamily="50" charset="0"/>
                </a:rPr>
                <a:t> garis &amp; </a:t>
              </a:r>
              <a:r>
                <a:rPr lang="en-US" sz="2200" dirty="0" err="1">
                  <a:latin typeface="Erlangga Sans 25" pitchFamily="50" charset="0"/>
                </a:rPr>
                <a:t>tepi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objek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dengan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memperjelas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intensitasnya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7545A24-01B8-1B3F-CF1C-27CBD74EB707}"/>
              </a:ext>
            </a:extLst>
          </p:cNvPr>
          <p:cNvGrpSpPr/>
          <p:nvPr/>
        </p:nvGrpSpPr>
        <p:grpSpPr>
          <a:xfrm>
            <a:off x="2417169" y="4983292"/>
            <a:ext cx="8800861" cy="769441"/>
            <a:chOff x="2453455" y="3983956"/>
            <a:chExt cx="8800861" cy="76944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28A4649-3D0E-1E1D-0B66-AB1B3A6C8E8E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3DC4721-EEEE-ADDE-15F5-835289DFEC6F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dirty="0">
                  <a:latin typeface="Erlangga Sans 25" pitchFamily="50" charset="0"/>
                </a:rPr>
                <a:t>Filter </a:t>
              </a:r>
              <a:r>
                <a:rPr lang="en-US" sz="2200" dirty="0" err="1">
                  <a:latin typeface="Erlangga Sans 25" pitchFamily="50" charset="0"/>
                </a:rPr>
                <a:t>untuk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mengubah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tampilan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warna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keseluruhan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sehingga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menghasilkan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suasana</a:t>
              </a:r>
              <a:r>
                <a:rPr lang="en-US" sz="2200" dirty="0">
                  <a:latin typeface="Erlangga Sans 25" pitchFamily="50" charset="0"/>
                </a:rPr>
                <a:t> yang </a:t>
              </a:r>
              <a:r>
                <a:rPr lang="en-US" sz="2200" dirty="0" err="1">
                  <a:latin typeface="Erlangga Sans 25" pitchFamily="50" charset="0"/>
                </a:rPr>
                <a:t>berbeda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4BD4D7-D3BD-219E-215B-A782516771C9}"/>
              </a:ext>
            </a:extLst>
          </p:cNvPr>
          <p:cNvGrpSpPr/>
          <p:nvPr/>
        </p:nvGrpSpPr>
        <p:grpSpPr>
          <a:xfrm>
            <a:off x="2417169" y="6202859"/>
            <a:ext cx="8800861" cy="430887"/>
            <a:chOff x="2453455" y="3983956"/>
            <a:chExt cx="8800861" cy="430887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0737E67-5354-E9C9-3632-36C69608F0AD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C11770-8E2E-6AD4-7B17-EEDF52131B87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dirty="0" err="1">
                  <a:latin typeface="Erlangga Sans 25" pitchFamily="50" charset="0"/>
                </a:rPr>
                <a:t>Digunakan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untuk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mengatur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intensitas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warna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dalam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7DEB90A-3E71-A1DF-698F-93C4530E7A1C}"/>
              </a:ext>
            </a:extLst>
          </p:cNvPr>
          <p:cNvGrpSpPr/>
          <p:nvPr/>
        </p:nvGrpSpPr>
        <p:grpSpPr>
          <a:xfrm>
            <a:off x="2417169" y="7515601"/>
            <a:ext cx="8800861" cy="769441"/>
            <a:chOff x="2453455" y="3983956"/>
            <a:chExt cx="8800861" cy="76944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78E587E-1266-5173-7156-EDC8CF58211D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D279284-31B1-EE66-8755-EE1B1327A031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dirty="0" err="1">
                  <a:latin typeface="Erlangga Sans 25" pitchFamily="50" charset="0"/>
                </a:rPr>
                <a:t>Untuk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meningkatkan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perbedaan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antara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i="1" dirty="0">
                  <a:latin typeface="Erlangga Sans 25" pitchFamily="50" charset="0"/>
                </a:rPr>
                <a:t>highlight</a:t>
              </a:r>
              <a:r>
                <a:rPr lang="en-US" sz="2200" dirty="0">
                  <a:latin typeface="Erlangga Sans 25" pitchFamily="50" charset="0"/>
                </a:rPr>
                <a:t> dan </a:t>
              </a:r>
              <a:r>
                <a:rPr lang="en-US" sz="2200" i="1" dirty="0">
                  <a:latin typeface="Erlangga Sans 25" pitchFamily="50" charset="0"/>
                </a:rPr>
                <a:t>shadow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dalam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sp>
        <p:nvSpPr>
          <p:cNvPr id="6" name="Freeform 7">
            <a:extLst>
              <a:ext uri="{FF2B5EF4-FFF2-40B4-BE49-F238E27FC236}">
                <a16:creationId xmlns:a16="http://schemas.microsoft.com/office/drawing/2014/main" id="{C1B45A49-89FE-A0CF-625D-661E16785A9F}"/>
              </a:ext>
            </a:extLst>
          </p:cNvPr>
          <p:cNvSpPr/>
          <p:nvPr/>
        </p:nvSpPr>
        <p:spPr>
          <a:xfrm>
            <a:off x="13366271" y="4132181"/>
            <a:ext cx="2760266" cy="2888016"/>
          </a:xfrm>
          <a:custGeom>
            <a:avLst/>
            <a:gdLst/>
            <a:ahLst/>
            <a:cxnLst/>
            <a:rect l="l" t="t" r="r" b="b"/>
            <a:pathLst>
              <a:path w="2264031" h="2334052">
                <a:moveTo>
                  <a:pt x="0" y="0"/>
                </a:moveTo>
                <a:lnTo>
                  <a:pt x="2264031" y="0"/>
                </a:lnTo>
                <a:lnTo>
                  <a:pt x="2264031" y="2334052"/>
                </a:lnTo>
                <a:lnTo>
                  <a:pt x="0" y="233405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3693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84EC3-83B2-7449-EA8E-42AD336CC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0406105C-A903-E813-F728-996F39570094}"/>
              </a:ext>
            </a:extLst>
          </p:cNvPr>
          <p:cNvSpPr/>
          <p:nvPr/>
        </p:nvSpPr>
        <p:spPr>
          <a:xfrm>
            <a:off x="935157" y="896087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 dirty="0"/>
          </a:p>
        </p:txBody>
      </p:sp>
      <p:grpSp>
        <p:nvGrpSpPr>
          <p:cNvPr id="40" name="Google Shape;364;p36">
            <a:extLst>
              <a:ext uri="{FF2B5EF4-FFF2-40B4-BE49-F238E27FC236}">
                <a16:creationId xmlns:a16="http://schemas.microsoft.com/office/drawing/2014/main" id="{2515D2C2-5C05-C571-60C3-9CCF2E6C6E77}"/>
              </a:ext>
            </a:extLst>
          </p:cNvPr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41" name="Google Shape;365;p36">
              <a:extLst>
                <a:ext uri="{FF2B5EF4-FFF2-40B4-BE49-F238E27FC236}">
                  <a16:creationId xmlns:a16="http://schemas.microsoft.com/office/drawing/2014/main" id="{787A2894-45CA-6B99-AAFF-BD2208688068}"/>
                </a:ext>
              </a:extLst>
            </p:cNvPr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B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42" name="Google Shape;366;p36">
              <a:extLst>
                <a:ext uri="{FF2B5EF4-FFF2-40B4-BE49-F238E27FC236}">
                  <a16:creationId xmlns:a16="http://schemas.microsoft.com/office/drawing/2014/main" id="{F3D6A331-B46C-AC74-CF4E-35EEDE51466C}"/>
                </a:ext>
              </a:extLst>
            </p:cNvPr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Pengolahan</a:t>
              </a:r>
              <a:r>
                <a:rPr lang="en-US" sz="3200" b="1" dirty="0">
                  <a:latin typeface="Erlangga Sans 25" pitchFamily="50" charset="0"/>
                </a:rPr>
                <a:t> Citra</a:t>
              </a:r>
            </a:p>
          </p:txBody>
        </p:sp>
      </p:grpSp>
      <p:grpSp>
        <p:nvGrpSpPr>
          <p:cNvPr id="43" name="Google Shape;338;p36">
            <a:extLst>
              <a:ext uri="{FF2B5EF4-FFF2-40B4-BE49-F238E27FC236}">
                <a16:creationId xmlns:a16="http://schemas.microsoft.com/office/drawing/2014/main" id="{B54B048A-9DCE-91B3-8EFE-0D7822F0F195}"/>
              </a:ext>
            </a:extLst>
          </p:cNvPr>
          <p:cNvGrpSpPr/>
          <p:nvPr/>
        </p:nvGrpSpPr>
        <p:grpSpPr>
          <a:xfrm>
            <a:off x="1371863" y="2423666"/>
            <a:ext cx="7467337" cy="640640"/>
            <a:chOff x="3291952" y="2869735"/>
            <a:chExt cx="8587049" cy="640640"/>
          </a:xfrm>
        </p:grpSpPr>
        <p:sp>
          <p:nvSpPr>
            <p:cNvPr id="44" name="Google Shape;339;p36">
              <a:extLst>
                <a:ext uri="{FF2B5EF4-FFF2-40B4-BE49-F238E27FC236}">
                  <a16:creationId xmlns:a16="http://schemas.microsoft.com/office/drawing/2014/main" id="{63C3FDD9-6FAC-7255-1D5D-25ACBE6E11D7}"/>
                </a:ext>
              </a:extLst>
            </p:cNvPr>
            <p:cNvSpPr/>
            <p:nvPr/>
          </p:nvSpPr>
          <p:spPr>
            <a:xfrm>
              <a:off x="3291954" y="2876475"/>
              <a:ext cx="8587047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340;p36">
              <a:extLst>
                <a:ext uri="{FF2B5EF4-FFF2-40B4-BE49-F238E27FC236}">
                  <a16:creationId xmlns:a16="http://schemas.microsoft.com/office/drawing/2014/main" id="{1DC76B3F-8706-1494-15AA-B2162C737768}"/>
                </a:ext>
              </a:extLst>
            </p:cNvPr>
            <p:cNvSpPr txBox="1"/>
            <p:nvPr/>
          </p:nvSpPr>
          <p:spPr>
            <a:xfrm>
              <a:off x="4632809" y="2964564"/>
              <a:ext cx="709488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Pemroses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Citra Digital: Filter Sobel (</a:t>
              </a:r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Deteksi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Tepi)</a:t>
              </a:r>
            </a:p>
          </p:txBody>
        </p:sp>
        <p:sp>
          <p:nvSpPr>
            <p:cNvPr id="46" name="Google Shape;341;p36">
              <a:extLst>
                <a:ext uri="{FF2B5EF4-FFF2-40B4-BE49-F238E27FC236}">
                  <a16:creationId xmlns:a16="http://schemas.microsoft.com/office/drawing/2014/main" id="{46C4F0BE-53C3-29C7-54FE-68F82C6A8369}"/>
                </a:ext>
              </a:extLst>
            </p:cNvPr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42;p36">
              <a:extLst>
                <a:ext uri="{FF2B5EF4-FFF2-40B4-BE49-F238E27FC236}">
                  <a16:creationId xmlns:a16="http://schemas.microsoft.com/office/drawing/2014/main" id="{08C9D1F6-47F9-B570-9A32-64595EA1166A}"/>
                </a:ext>
              </a:extLst>
            </p:cNvPr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cs typeface="Arial"/>
                  <a:sym typeface="Arial"/>
                </a:rPr>
                <a:t>03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sp>
        <p:nvSpPr>
          <p:cNvPr id="2" name="AutoShape 2">
            <a:extLst>
              <a:ext uri="{FF2B5EF4-FFF2-40B4-BE49-F238E27FC236}">
                <a16:creationId xmlns:a16="http://schemas.microsoft.com/office/drawing/2014/main" id="{462622EA-EA10-D807-F90A-7A4EB59F9A38}"/>
              </a:ext>
            </a:extLst>
          </p:cNvPr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949D48B-411A-6883-D28E-EEA0228990F4}"/>
              </a:ext>
            </a:extLst>
          </p:cNvPr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D95CB3ED-D87C-A211-6CD9-9F3F0E754DAE}"/>
              </a:ext>
            </a:extLst>
          </p:cNvPr>
          <p:cNvSpPr/>
          <p:nvPr/>
        </p:nvSpPr>
        <p:spPr>
          <a:xfrm rot="-5400000" flipH="1">
            <a:off x="16575473" y="8574473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7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7" y="1712527"/>
                </a:lnTo>
                <a:lnTo>
                  <a:pt x="171252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E554D14-AA34-06D5-E839-D442C829D7FD}"/>
              </a:ext>
            </a:extLst>
          </p:cNvPr>
          <p:cNvSpPr/>
          <p:nvPr/>
        </p:nvSpPr>
        <p:spPr>
          <a:xfrm rot="-5400000" flipH="1">
            <a:off x="16101527" y="8014764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8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8" y="1712527"/>
                </a:lnTo>
                <a:lnTo>
                  <a:pt x="171252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B40971E9-3454-D6FC-A2CC-874D69C58E26}"/>
              </a:ext>
            </a:extLst>
          </p:cNvPr>
          <p:cNvSpPr/>
          <p:nvPr/>
        </p:nvSpPr>
        <p:spPr>
          <a:xfrm>
            <a:off x="-2057400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489C296-1DB8-4E98-82B6-495F63FE6DD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sp>
        <p:nvSpPr>
          <p:cNvPr id="7" name="Freeform 5">
            <a:extLst>
              <a:ext uri="{FF2B5EF4-FFF2-40B4-BE49-F238E27FC236}">
                <a16:creationId xmlns:a16="http://schemas.microsoft.com/office/drawing/2014/main" id="{1FBD1B0D-B1E5-1FD0-5171-CB0FF2C60994}"/>
              </a:ext>
            </a:extLst>
          </p:cNvPr>
          <p:cNvSpPr/>
          <p:nvPr/>
        </p:nvSpPr>
        <p:spPr>
          <a:xfrm>
            <a:off x="3962400" y="4838700"/>
            <a:ext cx="2005965" cy="4114800"/>
          </a:xfrm>
          <a:custGeom>
            <a:avLst/>
            <a:gdLst/>
            <a:ahLst/>
            <a:cxnLst/>
            <a:rect l="l" t="t" r="r" b="b"/>
            <a:pathLst>
              <a:path w="2005965" h="4114800">
                <a:moveTo>
                  <a:pt x="0" y="0"/>
                </a:moveTo>
                <a:lnTo>
                  <a:pt x="2005965" y="0"/>
                </a:lnTo>
                <a:lnTo>
                  <a:pt x="20059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17" name="Google Shape;338;p36">
            <a:extLst>
              <a:ext uri="{FF2B5EF4-FFF2-40B4-BE49-F238E27FC236}">
                <a16:creationId xmlns:a16="http://schemas.microsoft.com/office/drawing/2014/main" id="{8DCCD23E-CE47-5837-17FB-1480793D4C24}"/>
              </a:ext>
            </a:extLst>
          </p:cNvPr>
          <p:cNvGrpSpPr/>
          <p:nvPr/>
        </p:nvGrpSpPr>
        <p:grpSpPr>
          <a:xfrm>
            <a:off x="9448798" y="2448248"/>
            <a:ext cx="7467337" cy="640640"/>
            <a:chOff x="3291952" y="2869735"/>
            <a:chExt cx="8587049" cy="640640"/>
          </a:xfrm>
        </p:grpSpPr>
        <p:sp>
          <p:nvSpPr>
            <p:cNvPr id="24" name="Google Shape;339;p36">
              <a:extLst>
                <a:ext uri="{FF2B5EF4-FFF2-40B4-BE49-F238E27FC236}">
                  <a16:creationId xmlns:a16="http://schemas.microsoft.com/office/drawing/2014/main" id="{C3B6CAC9-E003-71E7-7C35-B94830415960}"/>
                </a:ext>
              </a:extLst>
            </p:cNvPr>
            <p:cNvSpPr/>
            <p:nvPr/>
          </p:nvSpPr>
          <p:spPr>
            <a:xfrm>
              <a:off x="3291954" y="2876475"/>
              <a:ext cx="8587047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340;p36">
              <a:extLst>
                <a:ext uri="{FF2B5EF4-FFF2-40B4-BE49-F238E27FC236}">
                  <a16:creationId xmlns:a16="http://schemas.microsoft.com/office/drawing/2014/main" id="{72270BEB-F6DE-9EF0-9832-A5B3643ECAA1}"/>
                </a:ext>
              </a:extLst>
            </p:cNvPr>
            <p:cNvSpPr txBox="1"/>
            <p:nvPr/>
          </p:nvSpPr>
          <p:spPr>
            <a:xfrm>
              <a:off x="4632809" y="2964564"/>
              <a:ext cx="709488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Pemroses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Citra Digital: </a:t>
              </a:r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Segmentasi</a:t>
              </a:r>
              <a:endParaRPr lang="en-US" sz="2400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26" name="Google Shape;341;p36">
              <a:extLst>
                <a:ext uri="{FF2B5EF4-FFF2-40B4-BE49-F238E27FC236}">
                  <a16:creationId xmlns:a16="http://schemas.microsoft.com/office/drawing/2014/main" id="{2D7B6BA9-5BEE-F39D-C58D-02C9BED9385F}"/>
                </a:ext>
              </a:extLst>
            </p:cNvPr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42;p36">
              <a:extLst>
                <a:ext uri="{FF2B5EF4-FFF2-40B4-BE49-F238E27FC236}">
                  <a16:creationId xmlns:a16="http://schemas.microsoft.com/office/drawing/2014/main" id="{62C504C5-F8DC-08AE-3BD8-5FE00F1516A2}"/>
                </a:ext>
              </a:extLst>
            </p:cNvPr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cs typeface="Arial"/>
                  <a:sym typeface="Arial"/>
                </a:rPr>
                <a:t>04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sp>
        <p:nvSpPr>
          <p:cNvPr id="30" name="Freeform 6">
            <a:extLst>
              <a:ext uri="{FF2B5EF4-FFF2-40B4-BE49-F238E27FC236}">
                <a16:creationId xmlns:a16="http://schemas.microsoft.com/office/drawing/2014/main" id="{2343F3A2-56F7-F9A3-AD73-4F8F654EB6F5}"/>
              </a:ext>
            </a:extLst>
          </p:cNvPr>
          <p:cNvSpPr/>
          <p:nvPr/>
        </p:nvSpPr>
        <p:spPr>
          <a:xfrm>
            <a:off x="11393346" y="5780138"/>
            <a:ext cx="3578241" cy="3173362"/>
          </a:xfrm>
          <a:custGeom>
            <a:avLst/>
            <a:gdLst/>
            <a:ahLst/>
            <a:cxnLst/>
            <a:rect l="l" t="t" r="r" b="b"/>
            <a:pathLst>
              <a:path w="4722869" h="4114800">
                <a:moveTo>
                  <a:pt x="0" y="0"/>
                </a:moveTo>
                <a:lnTo>
                  <a:pt x="4722870" y="0"/>
                </a:lnTo>
                <a:lnTo>
                  <a:pt x="472287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F7EFD2C-EB8E-0779-2D2B-C67C01A6D002}"/>
              </a:ext>
            </a:extLst>
          </p:cNvPr>
          <p:cNvGrpSpPr/>
          <p:nvPr/>
        </p:nvGrpSpPr>
        <p:grpSpPr>
          <a:xfrm>
            <a:off x="2176703" y="3360982"/>
            <a:ext cx="6662497" cy="1323439"/>
            <a:chOff x="2453455" y="3983956"/>
            <a:chExt cx="6662497" cy="132343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4BA686A-342B-B43F-F9B7-6518018B818A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948F8F-8254-A1CC-E81B-08F77A1EC40D}"/>
                </a:ext>
              </a:extLst>
            </p:cNvPr>
            <p:cNvSpPr txBox="1"/>
            <p:nvPr/>
          </p:nvSpPr>
          <p:spPr>
            <a:xfrm>
              <a:off x="2877356" y="3983956"/>
              <a:ext cx="62385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>
                  <a:latin typeface="Erlangga Sans 25"/>
                </a:rPr>
                <a:t>Filter Sobel </a:t>
              </a:r>
              <a:r>
                <a:rPr lang="en-US" sz="2000" dirty="0" err="1">
                  <a:latin typeface="Erlangga Sans 25"/>
                </a:rPr>
                <a:t>atau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deteksi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tepi</a:t>
              </a:r>
              <a:r>
                <a:rPr lang="en-US" sz="2000" dirty="0">
                  <a:latin typeface="Erlangga Sans 25"/>
                </a:rPr>
                <a:t> (</a:t>
              </a:r>
              <a:r>
                <a:rPr lang="en-US" sz="2000" i="1" dirty="0">
                  <a:latin typeface="Erlangga Sans 25"/>
                </a:rPr>
                <a:t>edge detection</a:t>
              </a:r>
              <a:r>
                <a:rPr lang="en-US" sz="2000" dirty="0">
                  <a:latin typeface="Erlangga Sans 25"/>
                </a:rPr>
                <a:t>) </a:t>
              </a:r>
              <a:r>
                <a:rPr lang="en-US" sz="2000" dirty="0" err="1">
                  <a:latin typeface="Erlangga Sans 25"/>
                </a:rPr>
                <a:t>adalah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sebuah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teknik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pemrosesan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gambar</a:t>
              </a:r>
              <a:r>
                <a:rPr lang="en-US" sz="2000" dirty="0">
                  <a:latin typeface="Erlangga Sans 25"/>
                </a:rPr>
                <a:t> yang </a:t>
              </a:r>
              <a:r>
                <a:rPr lang="en-US" sz="2000" dirty="0" err="1">
                  <a:latin typeface="Erlangga Sans 25"/>
                </a:rPr>
                <a:t>digunakan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untuk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mendeteksi</a:t>
              </a:r>
              <a:r>
                <a:rPr lang="en-US" sz="2000" dirty="0">
                  <a:latin typeface="Erlangga Sans 25"/>
                </a:rPr>
                <a:t> batas </a:t>
              </a:r>
              <a:r>
                <a:rPr lang="en-US" sz="2000" dirty="0" err="1">
                  <a:latin typeface="Erlangga Sans 25"/>
                </a:rPr>
                <a:t>objek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atau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bagian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dalam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sebuah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gambar</a:t>
              </a:r>
              <a:r>
                <a:rPr lang="en-US" sz="2000" dirty="0">
                  <a:latin typeface="Erlangga Sans 25"/>
                </a:rPr>
                <a:t>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E0C7B3-A9EB-790F-1ACF-BC80882A6041}"/>
              </a:ext>
            </a:extLst>
          </p:cNvPr>
          <p:cNvGrpSpPr/>
          <p:nvPr/>
        </p:nvGrpSpPr>
        <p:grpSpPr>
          <a:xfrm>
            <a:off x="10219480" y="3360083"/>
            <a:ext cx="6662497" cy="1323439"/>
            <a:chOff x="2453455" y="3983956"/>
            <a:chExt cx="6662497" cy="1323439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B205A1B-ACCD-6FC2-1BE2-B33579B5C638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3F1D93-410C-6589-9AA6-3F1A0CA422E2}"/>
                </a:ext>
              </a:extLst>
            </p:cNvPr>
            <p:cNvSpPr txBox="1"/>
            <p:nvPr/>
          </p:nvSpPr>
          <p:spPr>
            <a:xfrm>
              <a:off x="2877356" y="3983956"/>
              <a:ext cx="62385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err="1">
                  <a:latin typeface="Erlangga Sans 25"/>
                </a:rPr>
                <a:t>Segmentasi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dalam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pemrosesan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citra</a:t>
              </a:r>
              <a:r>
                <a:rPr lang="en-US" sz="2000" dirty="0">
                  <a:latin typeface="Erlangga Sans 25"/>
                </a:rPr>
                <a:t> digital </a:t>
              </a:r>
              <a:r>
                <a:rPr lang="en-US" sz="2000" dirty="0" err="1">
                  <a:latin typeface="Erlangga Sans 25"/>
                </a:rPr>
                <a:t>adalah</a:t>
              </a:r>
              <a:r>
                <a:rPr lang="en-US" sz="2000" dirty="0">
                  <a:latin typeface="Erlangga Sans 25"/>
                </a:rPr>
                <a:t> proses </a:t>
              </a:r>
              <a:r>
                <a:rPr lang="en-US" sz="2000" dirty="0" err="1">
                  <a:latin typeface="Erlangga Sans 25"/>
                </a:rPr>
                <a:t>membagi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atau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memisahkan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gambar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menjadi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beberapa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bagian</a:t>
              </a:r>
              <a:r>
                <a:rPr lang="en-US" sz="2000" dirty="0">
                  <a:latin typeface="Erlangga Sans 25"/>
                </a:rPr>
                <a:t> yang </a:t>
              </a:r>
              <a:r>
                <a:rPr lang="en-US" sz="2000" dirty="0" err="1">
                  <a:latin typeface="Erlangga Sans 25"/>
                </a:rPr>
                <a:t>memiliki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karakteristik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atau</a:t>
              </a:r>
              <a:r>
                <a:rPr lang="en-US" sz="2000" dirty="0">
                  <a:latin typeface="Erlangga Sans 25"/>
                </a:rPr>
                <a:t> </a:t>
              </a:r>
              <a:r>
                <a:rPr lang="en-US" sz="2000" dirty="0" err="1">
                  <a:latin typeface="Erlangga Sans 25"/>
                </a:rPr>
                <a:t>atribut</a:t>
              </a:r>
              <a:r>
                <a:rPr lang="en-US" sz="2000" dirty="0">
                  <a:latin typeface="Erlangga Sans 25"/>
                </a:rPr>
                <a:t> yang </a:t>
              </a:r>
              <a:r>
                <a:rPr lang="en-US" sz="2000" dirty="0" err="1">
                  <a:latin typeface="Erlangga Sans 25"/>
                </a:rPr>
                <a:t>serupa</a:t>
              </a:r>
              <a:r>
                <a:rPr lang="en-US" sz="2000" dirty="0">
                  <a:latin typeface="Erlangga Sans 25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284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43B1A-A7FA-2C85-E1C5-05770BA9A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DEAC2F-085F-98E7-D0BB-C14159155A9C}"/>
              </a:ext>
            </a:extLst>
          </p:cNvPr>
          <p:cNvSpPr/>
          <p:nvPr/>
        </p:nvSpPr>
        <p:spPr>
          <a:xfrm>
            <a:off x="16263257" y="-1905423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4BB8C3CF-E128-2438-6CBF-90241993DCBA}"/>
              </a:ext>
            </a:extLst>
          </p:cNvPr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A09883A-D1F8-5637-DAA7-BC4A3B8884E7}"/>
              </a:ext>
            </a:extLst>
          </p:cNvPr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DCAD5FD-68AB-C6F8-A0B9-5C5C7DC1251B}"/>
              </a:ext>
            </a:extLst>
          </p:cNvPr>
          <p:cNvSpPr/>
          <p:nvPr/>
        </p:nvSpPr>
        <p:spPr>
          <a:xfrm>
            <a:off x="-4360807" y="-4834609"/>
            <a:ext cx="10155406" cy="10155406"/>
          </a:xfrm>
          <a:custGeom>
            <a:avLst/>
            <a:gdLst/>
            <a:ahLst/>
            <a:cxnLst/>
            <a:rect l="l" t="t" r="r" b="b"/>
            <a:pathLst>
              <a:path w="10155406" h="10155406">
                <a:moveTo>
                  <a:pt x="0" y="0"/>
                </a:moveTo>
                <a:lnTo>
                  <a:pt x="10155406" y="0"/>
                </a:lnTo>
                <a:lnTo>
                  <a:pt x="10155406" y="10155406"/>
                </a:lnTo>
                <a:lnTo>
                  <a:pt x="0" y="101554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27D47071-700D-B546-21A0-2231E0574886}"/>
              </a:ext>
            </a:extLst>
          </p:cNvPr>
          <p:cNvSpPr/>
          <p:nvPr/>
        </p:nvSpPr>
        <p:spPr>
          <a:xfrm rot="-5400000">
            <a:off x="-636187" y="4551851"/>
            <a:ext cx="2366598" cy="1183299"/>
          </a:xfrm>
          <a:custGeom>
            <a:avLst/>
            <a:gdLst/>
            <a:ahLst/>
            <a:cxnLst/>
            <a:rect l="l" t="t" r="r" b="b"/>
            <a:pathLst>
              <a:path w="2366598" h="1183299">
                <a:moveTo>
                  <a:pt x="0" y="0"/>
                </a:moveTo>
                <a:lnTo>
                  <a:pt x="2366597" y="0"/>
                </a:lnTo>
                <a:lnTo>
                  <a:pt x="2366597" y="1183298"/>
                </a:lnTo>
                <a:lnTo>
                  <a:pt x="0" y="11832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1B29F19B-FB6B-CD51-B089-DBD00ADEB604}"/>
              </a:ext>
            </a:extLst>
          </p:cNvPr>
          <p:cNvSpPr/>
          <p:nvPr/>
        </p:nvSpPr>
        <p:spPr>
          <a:xfrm>
            <a:off x="1693068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23D0AD5B-8B10-7004-3F6A-515565A1503D}"/>
              </a:ext>
            </a:extLst>
          </p:cNvPr>
          <p:cNvSpPr/>
          <p:nvPr/>
        </p:nvSpPr>
        <p:spPr>
          <a:xfrm>
            <a:off x="1630361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2" y="0"/>
                </a:lnTo>
                <a:lnTo>
                  <a:pt x="467002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342D153E-32D2-6CB5-D92C-5F083CAC7A3D}"/>
              </a:ext>
            </a:extLst>
          </p:cNvPr>
          <p:cNvSpPr/>
          <p:nvPr/>
        </p:nvSpPr>
        <p:spPr>
          <a:xfrm>
            <a:off x="833391" y="1028700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/>
          </a:p>
        </p:txBody>
      </p:sp>
      <p:grpSp>
        <p:nvGrpSpPr>
          <p:cNvPr id="31" name="Google Shape;364;p36">
            <a:extLst>
              <a:ext uri="{FF2B5EF4-FFF2-40B4-BE49-F238E27FC236}">
                <a16:creationId xmlns:a16="http://schemas.microsoft.com/office/drawing/2014/main" id="{706B441B-356A-CB47-59B8-FC9BCD863AA9}"/>
              </a:ext>
            </a:extLst>
          </p:cNvPr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32" name="Google Shape;365;p36">
              <a:extLst>
                <a:ext uri="{FF2B5EF4-FFF2-40B4-BE49-F238E27FC236}">
                  <a16:creationId xmlns:a16="http://schemas.microsoft.com/office/drawing/2014/main" id="{7EBA791B-818C-86EB-01B8-67BFAB647308}"/>
                </a:ext>
              </a:extLst>
            </p:cNvPr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A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33" name="Google Shape;366;p36">
              <a:extLst>
                <a:ext uri="{FF2B5EF4-FFF2-40B4-BE49-F238E27FC236}">
                  <a16:creationId xmlns:a16="http://schemas.microsoft.com/office/drawing/2014/main" id="{ABDE25C4-5387-C6CA-9DA3-F864549CBAFE}"/>
                </a:ext>
              </a:extLst>
            </p:cNvPr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Sistem</a:t>
              </a:r>
              <a:r>
                <a:rPr lang="en-US" sz="3200" b="1" dirty="0">
                  <a:latin typeface="Erlangga Sans 25" pitchFamily="50" charset="0"/>
                </a:rPr>
                <a:t> </a:t>
              </a:r>
              <a:r>
                <a:rPr lang="en-US" sz="3200" b="1" dirty="0" err="1">
                  <a:latin typeface="Erlangga Sans 25" pitchFamily="50" charset="0"/>
                </a:rPr>
                <a:t>Kodefikasi</a:t>
              </a:r>
              <a:r>
                <a:rPr lang="en-US" sz="3200" b="1" dirty="0">
                  <a:latin typeface="Erlangga Sans 25" pitchFamily="50" charset="0"/>
                </a:rPr>
                <a:t> Gambar</a:t>
              </a:r>
            </a:p>
          </p:txBody>
        </p:sp>
      </p:grpSp>
      <p:grpSp>
        <p:nvGrpSpPr>
          <p:cNvPr id="34" name="Google Shape;338;p36">
            <a:extLst>
              <a:ext uri="{FF2B5EF4-FFF2-40B4-BE49-F238E27FC236}">
                <a16:creationId xmlns:a16="http://schemas.microsoft.com/office/drawing/2014/main" id="{D68DC5FE-3181-9C88-E2CB-CC78F9231F80}"/>
              </a:ext>
            </a:extLst>
          </p:cNvPr>
          <p:cNvGrpSpPr/>
          <p:nvPr/>
        </p:nvGrpSpPr>
        <p:grpSpPr>
          <a:xfrm>
            <a:off x="1371863" y="2423666"/>
            <a:ext cx="7078114" cy="640640"/>
            <a:chOff x="3291952" y="2869735"/>
            <a:chExt cx="8139463" cy="640640"/>
          </a:xfrm>
        </p:grpSpPr>
        <p:sp>
          <p:nvSpPr>
            <p:cNvPr id="35" name="Google Shape;339;p36">
              <a:extLst>
                <a:ext uri="{FF2B5EF4-FFF2-40B4-BE49-F238E27FC236}">
                  <a16:creationId xmlns:a16="http://schemas.microsoft.com/office/drawing/2014/main" id="{81EF05C4-3C25-08F7-ECD0-34B7AE30C70B}"/>
                </a:ext>
              </a:extLst>
            </p:cNvPr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40;p36">
              <a:extLst>
                <a:ext uri="{FF2B5EF4-FFF2-40B4-BE49-F238E27FC236}">
                  <a16:creationId xmlns:a16="http://schemas.microsoft.com/office/drawing/2014/main" id="{0339F991-79B4-FF6B-AD02-3E293705086F}"/>
                </a:ext>
              </a:extLst>
            </p:cNvPr>
            <p:cNvSpPr txBox="1"/>
            <p:nvPr/>
          </p:nvSpPr>
          <p:spPr>
            <a:xfrm>
              <a:off x="4535727" y="2997775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Model Warna</a:t>
              </a:r>
            </a:p>
          </p:txBody>
        </p:sp>
        <p:sp>
          <p:nvSpPr>
            <p:cNvPr id="37" name="Google Shape;341;p36">
              <a:extLst>
                <a:ext uri="{FF2B5EF4-FFF2-40B4-BE49-F238E27FC236}">
                  <a16:creationId xmlns:a16="http://schemas.microsoft.com/office/drawing/2014/main" id="{CB960E7B-AE24-D4FB-DC83-826F10128E24}"/>
                </a:ext>
              </a:extLst>
            </p:cNvPr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42;p36">
              <a:extLst>
                <a:ext uri="{FF2B5EF4-FFF2-40B4-BE49-F238E27FC236}">
                  <a16:creationId xmlns:a16="http://schemas.microsoft.com/office/drawing/2014/main" id="{C02B1CEB-6E84-D401-1BAB-4ADAD602B4FF}"/>
                </a:ext>
              </a:extLst>
            </p:cNvPr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ea typeface="Arial"/>
                  <a:cs typeface="Arial"/>
                  <a:sym typeface="Arial"/>
                </a:rPr>
                <a:t>01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D77B95D-F077-9E00-C6E5-7BA853F45E37}"/>
              </a:ext>
            </a:extLst>
          </p:cNvPr>
          <p:cNvGrpSpPr/>
          <p:nvPr/>
        </p:nvGrpSpPr>
        <p:grpSpPr>
          <a:xfrm>
            <a:off x="2218032" y="3364637"/>
            <a:ext cx="4875352" cy="430887"/>
            <a:chOff x="2453455" y="3983956"/>
            <a:chExt cx="4875352" cy="430887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D4EB90F-C6D2-B083-98EF-EBE05624E129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9B40B5F-964F-3BA7-A904-B551A8B808FE}"/>
                </a:ext>
              </a:extLst>
            </p:cNvPr>
            <p:cNvSpPr txBox="1"/>
            <p:nvPr/>
          </p:nvSpPr>
          <p:spPr>
            <a:xfrm>
              <a:off x="2877357" y="3983956"/>
              <a:ext cx="44514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latin typeface="Erlangga Sans 25" pitchFamily="50" charset="0"/>
                </a:rPr>
                <a:t>RGB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302811D-1950-D701-0776-1B29EF09DAFD}"/>
              </a:ext>
            </a:extLst>
          </p:cNvPr>
          <p:cNvGrpSpPr/>
          <p:nvPr/>
        </p:nvGrpSpPr>
        <p:grpSpPr>
          <a:xfrm>
            <a:off x="5451716" y="3379881"/>
            <a:ext cx="9509945" cy="430887"/>
            <a:chOff x="2453455" y="3983956"/>
            <a:chExt cx="9509945" cy="430887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DDE8852-CA4F-5CEB-73B1-D58998BECFBF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63D36A8-3CBB-FAA8-008D-6A46F2C0470A}"/>
                </a:ext>
              </a:extLst>
            </p:cNvPr>
            <p:cNvSpPr txBox="1"/>
            <p:nvPr/>
          </p:nvSpPr>
          <p:spPr>
            <a:xfrm>
              <a:off x="2877357" y="3983956"/>
              <a:ext cx="90860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latin typeface="Erlangga Sans 25" pitchFamily="50" charset="0"/>
                </a:rPr>
                <a:t>CMYK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9E39DF2-EBF2-8F1F-7FEB-2BCF2CD893DB}"/>
              </a:ext>
            </a:extLst>
          </p:cNvPr>
          <p:cNvGrpSpPr/>
          <p:nvPr/>
        </p:nvGrpSpPr>
        <p:grpSpPr>
          <a:xfrm>
            <a:off x="9302895" y="3324572"/>
            <a:ext cx="4875352" cy="430887"/>
            <a:chOff x="2453455" y="3983956"/>
            <a:chExt cx="4875352" cy="430887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3A5F519-30E7-B07D-C9C5-067EFE4BEA6B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C5FEA22-5847-5F82-F682-2F4062CADE1F}"/>
                </a:ext>
              </a:extLst>
            </p:cNvPr>
            <p:cNvSpPr txBox="1"/>
            <p:nvPr/>
          </p:nvSpPr>
          <p:spPr>
            <a:xfrm>
              <a:off x="2877357" y="3983956"/>
              <a:ext cx="44514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latin typeface="Erlangga Sans 25" pitchFamily="50" charset="0"/>
                </a:rPr>
                <a:t>HSV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0201FF1-B6C6-9F11-1B0F-FAA05228A35F}"/>
              </a:ext>
            </a:extLst>
          </p:cNvPr>
          <p:cNvGrpSpPr/>
          <p:nvPr/>
        </p:nvGrpSpPr>
        <p:grpSpPr>
          <a:xfrm>
            <a:off x="13830702" y="3302641"/>
            <a:ext cx="7528744" cy="430887"/>
            <a:chOff x="2453455" y="3983956"/>
            <a:chExt cx="7528744" cy="430887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FD117A71-46F9-92D8-C7A9-7C9ED816E039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1246348-6D44-B9A4-6E33-DF5EDDF4E3A5}"/>
                </a:ext>
              </a:extLst>
            </p:cNvPr>
            <p:cNvSpPr txBox="1"/>
            <p:nvPr/>
          </p:nvSpPr>
          <p:spPr>
            <a:xfrm>
              <a:off x="2877356" y="3983956"/>
              <a:ext cx="71048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2200" b="1" dirty="0">
                  <a:latin typeface="Erlangga Sans 25" pitchFamily="50" charset="0"/>
                </a:rPr>
                <a:t>HSL</a:t>
              </a:r>
              <a:endParaRPr lang="en-US" sz="2200" b="1" dirty="0">
                <a:latin typeface="Erlangga Sans 25" pitchFamily="50" charset="0"/>
              </a:endParaRPr>
            </a:p>
          </p:txBody>
        </p:sp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76CECC30-4FE3-5C37-4A54-DF493DAA450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DE7DD41F-194C-6849-E629-6D3600B63F8F}"/>
              </a:ext>
            </a:extLst>
          </p:cNvPr>
          <p:cNvSpPr/>
          <p:nvPr/>
        </p:nvSpPr>
        <p:spPr>
          <a:xfrm>
            <a:off x="1915673" y="4893750"/>
            <a:ext cx="2287788" cy="2192867"/>
          </a:xfrm>
          <a:custGeom>
            <a:avLst/>
            <a:gdLst/>
            <a:ahLst/>
            <a:cxnLst/>
            <a:rect l="l" t="t" r="r" b="b"/>
            <a:pathLst>
              <a:path w="2737217" h="2675630">
                <a:moveTo>
                  <a:pt x="0" y="0"/>
                </a:moveTo>
                <a:lnTo>
                  <a:pt x="2737218" y="0"/>
                </a:lnTo>
                <a:lnTo>
                  <a:pt x="2737218" y="2675630"/>
                </a:lnTo>
                <a:lnTo>
                  <a:pt x="0" y="267563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13C194D3-6C4F-8D82-A744-2FC2749A1B6B}"/>
              </a:ext>
            </a:extLst>
          </p:cNvPr>
          <p:cNvSpPr/>
          <p:nvPr/>
        </p:nvSpPr>
        <p:spPr>
          <a:xfrm rot="5400000">
            <a:off x="4514108" y="6184870"/>
            <a:ext cx="3669748" cy="825009"/>
          </a:xfrm>
          <a:custGeom>
            <a:avLst/>
            <a:gdLst/>
            <a:ahLst/>
            <a:cxnLst/>
            <a:rect l="l" t="t" r="r" b="b"/>
            <a:pathLst>
              <a:path w="4460875" h="1059458">
                <a:moveTo>
                  <a:pt x="0" y="0"/>
                </a:moveTo>
                <a:lnTo>
                  <a:pt x="4460875" y="0"/>
                </a:lnTo>
                <a:lnTo>
                  <a:pt x="4460875" y="1059458"/>
                </a:lnTo>
                <a:lnTo>
                  <a:pt x="0" y="105945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015D3EF-CB9A-0E06-D1BA-851C3501754A}"/>
              </a:ext>
            </a:extLst>
          </p:cNvPr>
          <p:cNvSpPr/>
          <p:nvPr/>
        </p:nvSpPr>
        <p:spPr>
          <a:xfrm>
            <a:off x="8798226" y="4753897"/>
            <a:ext cx="3240826" cy="3240826"/>
          </a:xfrm>
          <a:custGeom>
            <a:avLst/>
            <a:gdLst/>
            <a:ahLst/>
            <a:cxnLst/>
            <a:rect l="l" t="t" r="r" b="b"/>
            <a:pathLst>
              <a:path w="3240826" h="3240826">
                <a:moveTo>
                  <a:pt x="0" y="0"/>
                </a:moveTo>
                <a:lnTo>
                  <a:pt x="3240826" y="0"/>
                </a:lnTo>
                <a:lnTo>
                  <a:pt x="3240826" y="3240826"/>
                </a:lnTo>
                <a:lnTo>
                  <a:pt x="0" y="32408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92DB4DE5-EF5D-6E8E-B6C8-03A9FEAEFBA4}"/>
              </a:ext>
            </a:extLst>
          </p:cNvPr>
          <p:cNvSpPr/>
          <p:nvPr/>
        </p:nvSpPr>
        <p:spPr>
          <a:xfrm>
            <a:off x="13702123" y="4764648"/>
            <a:ext cx="3197844" cy="3197844"/>
          </a:xfrm>
          <a:custGeom>
            <a:avLst/>
            <a:gdLst/>
            <a:ahLst/>
            <a:cxnLst/>
            <a:rect l="l" t="t" r="r" b="b"/>
            <a:pathLst>
              <a:path w="3197844" h="3197844">
                <a:moveTo>
                  <a:pt x="0" y="0"/>
                </a:moveTo>
                <a:lnTo>
                  <a:pt x="3197844" y="0"/>
                </a:lnTo>
                <a:lnTo>
                  <a:pt x="3197844" y="3197844"/>
                </a:lnTo>
                <a:lnTo>
                  <a:pt x="0" y="319784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7B4AD2-157E-CBDE-608B-39EEFC22C5FC}"/>
              </a:ext>
            </a:extLst>
          </p:cNvPr>
          <p:cNvSpPr txBox="1"/>
          <p:nvPr/>
        </p:nvSpPr>
        <p:spPr>
          <a:xfrm>
            <a:off x="2133854" y="3957995"/>
            <a:ext cx="3069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Erlangga Sans 25" pitchFamily="50" charset="0"/>
              </a:rPr>
              <a:t>Red Grey Blue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288863-162B-264D-C32A-2D85CCCE0E56}"/>
              </a:ext>
            </a:extLst>
          </p:cNvPr>
          <p:cNvSpPr txBox="1"/>
          <p:nvPr/>
        </p:nvSpPr>
        <p:spPr>
          <a:xfrm>
            <a:off x="5368647" y="3901547"/>
            <a:ext cx="3069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Erlangga Sans 25" pitchFamily="50" charset="0"/>
              </a:rPr>
              <a:t>Cyan, Magenta, Yellow, dan Key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8C66B7-1B57-1F7B-8A27-7DBB42FB0673}"/>
              </a:ext>
            </a:extLst>
          </p:cNvPr>
          <p:cNvSpPr txBox="1"/>
          <p:nvPr/>
        </p:nvSpPr>
        <p:spPr>
          <a:xfrm>
            <a:off x="9302895" y="3866077"/>
            <a:ext cx="3069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Erlangga Sans 25" pitchFamily="50" charset="0"/>
              </a:rPr>
              <a:t>Hue, Saturation, Value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D08523-CDD7-5015-43E3-7E0404CE6ABA}"/>
              </a:ext>
            </a:extLst>
          </p:cNvPr>
          <p:cNvSpPr txBox="1"/>
          <p:nvPr/>
        </p:nvSpPr>
        <p:spPr>
          <a:xfrm>
            <a:off x="13830702" y="3845985"/>
            <a:ext cx="3069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Erlangga Sans 25" pitchFamily="50" charset="0"/>
              </a:rPr>
              <a:t>Hue, Saturation, Lightness</a:t>
            </a:r>
          </a:p>
        </p:txBody>
      </p:sp>
    </p:spTree>
    <p:extLst>
      <p:ext uri="{BB962C8B-B14F-4D97-AF65-F5344CB8AC3E}">
        <p14:creationId xmlns:p14="http://schemas.microsoft.com/office/powerpoint/2010/main" val="84712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4422662" y="-271867"/>
            <a:ext cx="5153784" cy="2576892"/>
          </a:xfrm>
          <a:custGeom>
            <a:avLst/>
            <a:gdLst/>
            <a:ahLst/>
            <a:cxnLst/>
            <a:rect l="l" t="t" r="r" b="b"/>
            <a:pathLst>
              <a:path w="5153784" h="2576892">
                <a:moveTo>
                  <a:pt x="0" y="0"/>
                </a:moveTo>
                <a:lnTo>
                  <a:pt x="5153784" y="0"/>
                </a:lnTo>
                <a:lnTo>
                  <a:pt x="5153784" y="2576892"/>
                </a:lnTo>
                <a:lnTo>
                  <a:pt x="0" y="25768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-2057400" y="82296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6831135" y="1200731"/>
            <a:ext cx="244607" cy="236963"/>
          </a:xfrm>
          <a:custGeom>
            <a:avLst/>
            <a:gdLst/>
            <a:ahLst/>
            <a:cxnLst/>
            <a:rect l="l" t="t" r="r" b="b"/>
            <a:pathLst>
              <a:path w="244607" h="236963">
                <a:moveTo>
                  <a:pt x="0" y="0"/>
                </a:moveTo>
                <a:lnTo>
                  <a:pt x="244607" y="0"/>
                </a:lnTo>
                <a:lnTo>
                  <a:pt x="244607" y="236963"/>
                </a:lnTo>
                <a:lnTo>
                  <a:pt x="0" y="2369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5" name="Rounded Rectangle 34"/>
          <p:cNvSpPr/>
          <p:nvPr/>
        </p:nvSpPr>
        <p:spPr>
          <a:xfrm>
            <a:off x="739392" y="923615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 dirty="0">
              <a:solidFill>
                <a:schemeClr val="accent3">
                  <a:lumMod val="40000"/>
                  <a:lumOff val="60000"/>
                </a:schemeClr>
              </a:solidFill>
              <a:latin typeface="Erlangga Sans 25" pitchFamily="50" charset="0"/>
            </a:endParaRPr>
          </a:p>
        </p:txBody>
      </p:sp>
      <p:grpSp>
        <p:nvGrpSpPr>
          <p:cNvPr id="36" name="Google Shape;364;p36"/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37" name="Google Shape;365;p36"/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A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38" name="Google Shape;366;p36"/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Sistem</a:t>
              </a:r>
              <a:r>
                <a:rPr lang="en-US" sz="3200" b="1" dirty="0">
                  <a:latin typeface="Erlangga Sans 25" pitchFamily="50" charset="0"/>
                </a:rPr>
                <a:t> </a:t>
              </a:r>
              <a:r>
                <a:rPr lang="en-US" sz="3200" b="1" dirty="0" err="1">
                  <a:latin typeface="Erlangga Sans 25" pitchFamily="50" charset="0"/>
                </a:rPr>
                <a:t>Kodefikasi</a:t>
              </a:r>
              <a:r>
                <a:rPr lang="en-US" sz="3200" b="1" dirty="0">
                  <a:latin typeface="Erlangga Sans 25" pitchFamily="50" charset="0"/>
                </a:rPr>
                <a:t> Gambar</a:t>
              </a:r>
            </a:p>
          </p:txBody>
        </p:sp>
      </p:grpSp>
      <p:grpSp>
        <p:nvGrpSpPr>
          <p:cNvPr id="39" name="Google Shape;338;p36"/>
          <p:cNvGrpSpPr/>
          <p:nvPr/>
        </p:nvGrpSpPr>
        <p:grpSpPr>
          <a:xfrm>
            <a:off x="1371863" y="2423666"/>
            <a:ext cx="7115182" cy="640640"/>
            <a:chOff x="3291952" y="2869735"/>
            <a:chExt cx="8182089" cy="640640"/>
          </a:xfrm>
        </p:grpSpPr>
        <p:sp>
          <p:nvSpPr>
            <p:cNvPr id="40" name="Google Shape;339;p36"/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340;p36"/>
            <p:cNvSpPr txBox="1"/>
            <p:nvPr/>
          </p:nvSpPr>
          <p:spPr>
            <a:xfrm>
              <a:off x="4578353" y="2938253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Representasi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Gambar</a:t>
              </a:r>
            </a:p>
          </p:txBody>
        </p:sp>
        <p:sp>
          <p:nvSpPr>
            <p:cNvPr id="42" name="Google Shape;341;p36"/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42;p36"/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ea typeface="Arial"/>
                  <a:cs typeface="Arial"/>
                  <a:sym typeface="Arial"/>
                </a:rPr>
                <a:t>02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286252" y="3248245"/>
            <a:ext cx="653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a. Gambar raster</a:t>
            </a: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51FA5C-A7BC-C192-F3C1-425074AEC44E}"/>
              </a:ext>
            </a:extLst>
          </p:cNvPr>
          <p:cNvSpPr txBox="1"/>
          <p:nvPr/>
        </p:nvSpPr>
        <p:spPr>
          <a:xfrm>
            <a:off x="9199264" y="3248244"/>
            <a:ext cx="653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b. Gambar Vektor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DF1275E-3374-5D4C-EDE8-FC205560ACFB}"/>
              </a:ext>
            </a:extLst>
          </p:cNvPr>
          <p:cNvSpPr/>
          <p:nvPr/>
        </p:nvSpPr>
        <p:spPr>
          <a:xfrm>
            <a:off x="2667000" y="4966953"/>
            <a:ext cx="3276600" cy="3699795"/>
          </a:xfrm>
          <a:custGeom>
            <a:avLst/>
            <a:gdLst/>
            <a:ahLst/>
            <a:cxnLst/>
            <a:rect l="l" t="t" r="r" b="b"/>
            <a:pathLst>
              <a:path w="3497580" h="4114800">
                <a:moveTo>
                  <a:pt x="0" y="0"/>
                </a:moveTo>
                <a:lnTo>
                  <a:pt x="3497580" y="0"/>
                </a:lnTo>
                <a:lnTo>
                  <a:pt x="34975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BDAF0F3F-9707-CC90-2487-1FACB2B5C484}"/>
              </a:ext>
            </a:extLst>
          </p:cNvPr>
          <p:cNvSpPr/>
          <p:nvPr/>
        </p:nvSpPr>
        <p:spPr>
          <a:xfrm>
            <a:off x="9601200" y="4966953"/>
            <a:ext cx="4855373" cy="3699795"/>
          </a:xfrm>
          <a:custGeom>
            <a:avLst/>
            <a:gdLst/>
            <a:ahLst/>
            <a:cxnLst/>
            <a:rect l="l" t="t" r="r" b="b"/>
            <a:pathLst>
              <a:path w="4855373" h="3699795">
                <a:moveTo>
                  <a:pt x="0" y="0"/>
                </a:moveTo>
                <a:lnTo>
                  <a:pt x="4855374" y="0"/>
                </a:lnTo>
                <a:lnTo>
                  <a:pt x="4855374" y="3699795"/>
                </a:lnTo>
                <a:lnTo>
                  <a:pt x="0" y="369979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1A75EA-C6A0-FCCA-C324-21390A6ED1E3}"/>
              </a:ext>
            </a:extLst>
          </p:cNvPr>
          <p:cNvSpPr txBox="1"/>
          <p:nvPr/>
        </p:nvSpPr>
        <p:spPr>
          <a:xfrm>
            <a:off x="2417169" y="3709909"/>
            <a:ext cx="48553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Erlangga Sans 25" pitchFamily="50" charset="0"/>
              </a:rPr>
              <a:t>Jenis </a:t>
            </a:r>
            <a:r>
              <a:rPr lang="en-US" sz="2000" dirty="0" err="1">
                <a:latin typeface="Erlangga Sans 25" pitchFamily="50" charset="0"/>
              </a:rPr>
              <a:t>gambar</a:t>
            </a:r>
            <a:r>
              <a:rPr lang="en-US" sz="2000" dirty="0">
                <a:latin typeface="Erlangga Sans 25" pitchFamily="50" charset="0"/>
              </a:rPr>
              <a:t> digital yang </a:t>
            </a:r>
            <a:r>
              <a:rPr lang="en-US" sz="2000" dirty="0" err="1">
                <a:latin typeface="Erlangga Sans 25" pitchFamily="50" charset="0"/>
              </a:rPr>
              <a:t>terdiri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dirty="0" err="1">
                <a:latin typeface="Erlangga Sans 25" pitchFamily="50" charset="0"/>
              </a:rPr>
              <a:t>dari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dirty="0" err="1">
                <a:latin typeface="Erlangga Sans 25" pitchFamily="50" charset="0"/>
              </a:rPr>
              <a:t>kumpulan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dirty="0" err="1">
                <a:latin typeface="Erlangga Sans 25" pitchFamily="50" charset="0"/>
              </a:rPr>
              <a:t>piksel</a:t>
            </a:r>
            <a:r>
              <a:rPr lang="en-US" sz="2000" dirty="0">
                <a:latin typeface="Erlangga Sans 25" pitchFamily="50" charset="0"/>
              </a:rPr>
              <a:t> (</a:t>
            </a:r>
            <a:r>
              <a:rPr lang="en-US" sz="2000" dirty="0" err="1">
                <a:latin typeface="Erlangga Sans 25" pitchFamily="50" charset="0"/>
              </a:rPr>
              <a:t>titik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dirty="0" err="1">
                <a:latin typeface="Erlangga Sans 25" pitchFamily="50" charset="0"/>
              </a:rPr>
              <a:t>gambar</a:t>
            </a:r>
            <a:r>
              <a:rPr lang="en-US" sz="2000" dirty="0">
                <a:latin typeface="Erlangga Sans 25" pitchFamily="50" charset="0"/>
              </a:rPr>
              <a:t>) yang </a:t>
            </a:r>
            <a:r>
              <a:rPr lang="en-US" sz="2000" dirty="0" err="1">
                <a:latin typeface="Erlangga Sans 25" pitchFamily="50" charset="0"/>
              </a:rPr>
              <a:t>tersusun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dirty="0" err="1">
                <a:latin typeface="Erlangga Sans 25" pitchFamily="50" charset="0"/>
              </a:rPr>
              <a:t>dalam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i="1" dirty="0">
                <a:latin typeface="Erlangga Sans 25" pitchFamily="50" charset="0"/>
              </a:rPr>
              <a:t>grid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dirty="0" err="1">
                <a:latin typeface="Erlangga Sans 25" pitchFamily="50" charset="0"/>
              </a:rPr>
              <a:t>atau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dirty="0" err="1">
                <a:latin typeface="Erlangga Sans 25" pitchFamily="50" charset="0"/>
              </a:rPr>
              <a:t>matriks</a:t>
            </a:r>
            <a:endParaRPr lang="en-US" sz="2000" i="1" dirty="0">
              <a:latin typeface="Erlangga Sans 25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771A5A-7ADD-8F2B-23C9-3A81D79520A7}"/>
              </a:ext>
            </a:extLst>
          </p:cNvPr>
          <p:cNvSpPr txBox="1"/>
          <p:nvPr/>
        </p:nvSpPr>
        <p:spPr>
          <a:xfrm>
            <a:off x="9296400" y="3689439"/>
            <a:ext cx="48553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Erlangga Sans 25" pitchFamily="50" charset="0"/>
              </a:rPr>
              <a:t>Jenis </a:t>
            </a:r>
            <a:r>
              <a:rPr lang="en-US" sz="2000" dirty="0" err="1">
                <a:latin typeface="Erlangga Sans 25" pitchFamily="50" charset="0"/>
              </a:rPr>
              <a:t>gambar</a:t>
            </a:r>
            <a:r>
              <a:rPr lang="en-US" sz="2000" dirty="0">
                <a:latin typeface="Erlangga Sans 25" pitchFamily="50" charset="0"/>
              </a:rPr>
              <a:t> yang </a:t>
            </a:r>
            <a:r>
              <a:rPr lang="en-US" sz="2000" dirty="0" err="1">
                <a:latin typeface="Erlangga Sans 25" pitchFamily="50" charset="0"/>
              </a:rPr>
              <a:t>terdiri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dirty="0" err="1">
                <a:latin typeface="Erlangga Sans 25" pitchFamily="50" charset="0"/>
              </a:rPr>
              <a:t>dari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dirty="0" err="1">
                <a:latin typeface="Erlangga Sans 25" pitchFamily="50" charset="0"/>
              </a:rPr>
              <a:t>objek-objek</a:t>
            </a:r>
            <a:r>
              <a:rPr lang="en-US" sz="2000" dirty="0">
                <a:latin typeface="Erlangga Sans 25" pitchFamily="50" charset="0"/>
              </a:rPr>
              <a:t> </a:t>
            </a:r>
            <a:r>
              <a:rPr lang="en-US" sz="2000" dirty="0" err="1">
                <a:latin typeface="Erlangga Sans 25" pitchFamily="50" charset="0"/>
              </a:rPr>
              <a:t>matematis</a:t>
            </a:r>
            <a:r>
              <a:rPr lang="en-US" sz="2000" dirty="0">
                <a:latin typeface="Erlangga Sans 25" pitchFamily="50" charset="0"/>
              </a:rPr>
              <a:t> yang </a:t>
            </a:r>
            <a:r>
              <a:rPr lang="en-US" sz="2000" dirty="0" err="1">
                <a:latin typeface="Erlangga Sans 25" pitchFamily="50" charset="0"/>
              </a:rPr>
              <a:t>didefinisikan</a:t>
            </a:r>
            <a:r>
              <a:rPr lang="en-US" sz="2000" dirty="0">
                <a:latin typeface="Erlangga Sans 25" pitchFamily="50" charset="0"/>
              </a:rPr>
              <a:t> oleh </a:t>
            </a:r>
            <a:r>
              <a:rPr lang="en-US" sz="2000" dirty="0" err="1">
                <a:latin typeface="Erlangga Sans 25" pitchFamily="50" charset="0"/>
              </a:rPr>
              <a:t>titik</a:t>
            </a:r>
            <a:r>
              <a:rPr lang="en-US" sz="2000" dirty="0">
                <a:latin typeface="Erlangga Sans 25" pitchFamily="50" charset="0"/>
              </a:rPr>
              <a:t>, garis, </a:t>
            </a:r>
            <a:r>
              <a:rPr lang="en-US" sz="2000" dirty="0" err="1">
                <a:latin typeface="Erlangga Sans 25" pitchFamily="50" charset="0"/>
              </a:rPr>
              <a:t>kurva</a:t>
            </a:r>
            <a:r>
              <a:rPr lang="en-US" sz="2000" dirty="0">
                <a:latin typeface="Erlangga Sans 25" pitchFamily="50" charset="0"/>
              </a:rPr>
              <a:t>, dan polygon.</a:t>
            </a:r>
            <a:endParaRPr lang="en-US" sz="2000" i="1" dirty="0">
              <a:latin typeface="Erlangga Sans 25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" grpId="0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4422662" y="-271867"/>
            <a:ext cx="5153784" cy="2576892"/>
          </a:xfrm>
          <a:custGeom>
            <a:avLst/>
            <a:gdLst/>
            <a:ahLst/>
            <a:cxnLst/>
            <a:rect l="l" t="t" r="r" b="b"/>
            <a:pathLst>
              <a:path w="5153784" h="2576892">
                <a:moveTo>
                  <a:pt x="0" y="0"/>
                </a:moveTo>
                <a:lnTo>
                  <a:pt x="5153784" y="0"/>
                </a:lnTo>
                <a:lnTo>
                  <a:pt x="5153784" y="2576892"/>
                </a:lnTo>
                <a:lnTo>
                  <a:pt x="0" y="25768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-2057400" y="82296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6831135" y="1200731"/>
            <a:ext cx="244607" cy="236963"/>
          </a:xfrm>
          <a:custGeom>
            <a:avLst/>
            <a:gdLst/>
            <a:ahLst/>
            <a:cxnLst/>
            <a:rect l="l" t="t" r="r" b="b"/>
            <a:pathLst>
              <a:path w="244607" h="236963">
                <a:moveTo>
                  <a:pt x="0" y="0"/>
                </a:moveTo>
                <a:lnTo>
                  <a:pt x="244607" y="0"/>
                </a:lnTo>
                <a:lnTo>
                  <a:pt x="244607" y="236963"/>
                </a:lnTo>
                <a:lnTo>
                  <a:pt x="0" y="2369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5" name="Rounded Rectangle 34"/>
          <p:cNvSpPr/>
          <p:nvPr/>
        </p:nvSpPr>
        <p:spPr>
          <a:xfrm>
            <a:off x="739392" y="923615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 dirty="0"/>
          </a:p>
        </p:txBody>
      </p:sp>
      <p:grpSp>
        <p:nvGrpSpPr>
          <p:cNvPr id="36" name="Google Shape;364;p36"/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37" name="Google Shape;365;p36"/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A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38" name="Google Shape;366;p36"/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Sistem</a:t>
              </a:r>
              <a:r>
                <a:rPr lang="en-US" sz="3200" b="1" dirty="0">
                  <a:latin typeface="Erlangga Sans 25" pitchFamily="50" charset="0"/>
                </a:rPr>
                <a:t> </a:t>
              </a:r>
              <a:r>
                <a:rPr lang="en-US" sz="3200" b="1" dirty="0" err="1">
                  <a:latin typeface="Erlangga Sans 25" pitchFamily="50" charset="0"/>
                </a:rPr>
                <a:t>Kodefikasi</a:t>
              </a:r>
              <a:r>
                <a:rPr lang="en-US" sz="3200" b="1" dirty="0">
                  <a:latin typeface="Erlangga Sans 25" pitchFamily="50" charset="0"/>
                </a:rPr>
                <a:t> Gambar</a:t>
              </a:r>
            </a:p>
          </p:txBody>
        </p:sp>
      </p:grpSp>
      <p:grpSp>
        <p:nvGrpSpPr>
          <p:cNvPr id="39" name="Google Shape;338;p36"/>
          <p:cNvGrpSpPr/>
          <p:nvPr/>
        </p:nvGrpSpPr>
        <p:grpSpPr>
          <a:xfrm>
            <a:off x="1371863" y="2423666"/>
            <a:ext cx="7115182" cy="640640"/>
            <a:chOff x="3291952" y="2869735"/>
            <a:chExt cx="8182089" cy="640640"/>
          </a:xfrm>
        </p:grpSpPr>
        <p:sp>
          <p:nvSpPr>
            <p:cNvPr id="40" name="Google Shape;339;p36"/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340;p36"/>
            <p:cNvSpPr txBox="1"/>
            <p:nvPr/>
          </p:nvSpPr>
          <p:spPr>
            <a:xfrm>
              <a:off x="4578353" y="2938253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Aplikasi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Gambar Raster</a:t>
              </a:r>
            </a:p>
          </p:txBody>
        </p:sp>
        <p:sp>
          <p:nvSpPr>
            <p:cNvPr id="42" name="Google Shape;341;p36"/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42;p36"/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cs typeface="Arial"/>
                  <a:sym typeface="Arial"/>
                </a:rPr>
                <a:t>03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F9821A8-C623-0FF4-A591-27AE384A6C86}"/>
              </a:ext>
            </a:extLst>
          </p:cNvPr>
          <p:cNvGrpSpPr/>
          <p:nvPr/>
        </p:nvGrpSpPr>
        <p:grpSpPr>
          <a:xfrm>
            <a:off x="2281489" y="3297771"/>
            <a:ext cx="6919144" cy="430887"/>
            <a:chOff x="2453455" y="3983956"/>
            <a:chExt cx="6919144" cy="430887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DBE3DAA-BCF7-BBE1-7ED0-790A61296AE8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B97F38-F42F-8B19-104E-0BBE62FECF67}"/>
                </a:ext>
              </a:extLst>
            </p:cNvPr>
            <p:cNvSpPr txBox="1"/>
            <p:nvPr/>
          </p:nvSpPr>
          <p:spPr>
            <a:xfrm>
              <a:off x="2877356" y="3983956"/>
              <a:ext cx="64952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latin typeface="Erlangga Sans 25" pitchFamily="50" charset="0"/>
                </a:rPr>
                <a:t>Fotografi</a:t>
              </a:r>
              <a:r>
                <a:rPr lang="en-US" sz="2200" b="1" dirty="0">
                  <a:latin typeface="Erlangga Sans 25" pitchFamily="50" charset="0"/>
                </a:rPr>
                <a:t> digital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59C3119-AFF2-0AD9-3F1A-420DB988069E}"/>
              </a:ext>
            </a:extLst>
          </p:cNvPr>
          <p:cNvGrpSpPr/>
          <p:nvPr/>
        </p:nvGrpSpPr>
        <p:grpSpPr>
          <a:xfrm>
            <a:off x="2289752" y="3793812"/>
            <a:ext cx="6919144" cy="430887"/>
            <a:chOff x="2453455" y="3983956"/>
            <a:chExt cx="6919144" cy="43088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F14A259-E476-CF74-BBA0-67D39DD4C9E5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0FCC84-351F-D254-21E8-67C9AD6AD797}"/>
                </a:ext>
              </a:extLst>
            </p:cNvPr>
            <p:cNvSpPr txBox="1"/>
            <p:nvPr/>
          </p:nvSpPr>
          <p:spPr>
            <a:xfrm>
              <a:off x="2877356" y="3983956"/>
              <a:ext cx="64952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latin typeface="Erlangga Sans 25" pitchFamily="50" charset="0"/>
                </a:rPr>
                <a:t>Desain web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BF9540-9A01-FD28-113D-B68B7042BCEB}"/>
              </a:ext>
            </a:extLst>
          </p:cNvPr>
          <p:cNvGrpSpPr/>
          <p:nvPr/>
        </p:nvGrpSpPr>
        <p:grpSpPr>
          <a:xfrm>
            <a:off x="2289752" y="4333679"/>
            <a:ext cx="6919144" cy="430887"/>
            <a:chOff x="2453455" y="3983956"/>
            <a:chExt cx="6919144" cy="43088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8D36FA6-98F8-F2BF-B7E9-DADA125A64C8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1366CA6-2D73-AE3F-A046-8171150F64E9}"/>
                </a:ext>
              </a:extLst>
            </p:cNvPr>
            <p:cNvSpPr txBox="1"/>
            <p:nvPr/>
          </p:nvSpPr>
          <p:spPr>
            <a:xfrm>
              <a:off x="2877356" y="3983956"/>
              <a:ext cx="64952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latin typeface="Erlangga Sans 25" pitchFamily="50" charset="0"/>
                </a:rPr>
                <a:t>Desain</a:t>
              </a:r>
              <a:r>
                <a:rPr lang="en-US" sz="2000" b="1" dirty="0">
                  <a:latin typeface="Erlangga Sans 25" pitchFamily="50" charset="0"/>
                </a:rPr>
                <a:t> </a:t>
              </a:r>
              <a:r>
                <a:rPr lang="en-US" sz="2000" b="1" dirty="0" err="1">
                  <a:latin typeface="Erlangga Sans 25" pitchFamily="50" charset="0"/>
                </a:rPr>
                <a:t>grafis</a:t>
              </a:r>
              <a:endParaRPr lang="en-US" sz="2000" b="1" dirty="0">
                <a:latin typeface="Erlangga Sans 25" pitchFamily="50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CD6BE3B-AA7E-35AE-F75F-863AC03F2D66}"/>
              </a:ext>
            </a:extLst>
          </p:cNvPr>
          <p:cNvGrpSpPr/>
          <p:nvPr/>
        </p:nvGrpSpPr>
        <p:grpSpPr>
          <a:xfrm>
            <a:off x="2281489" y="4903077"/>
            <a:ext cx="6919144" cy="430887"/>
            <a:chOff x="2453455" y="3983956"/>
            <a:chExt cx="6919144" cy="430887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997C4A1-6BC7-1DAC-5E8E-E74344EF330E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DCBC4E8-E74C-DD50-4CD6-02303A1AA46B}"/>
                </a:ext>
              </a:extLst>
            </p:cNvPr>
            <p:cNvSpPr txBox="1"/>
            <p:nvPr/>
          </p:nvSpPr>
          <p:spPr>
            <a:xfrm>
              <a:off x="2877356" y="3983956"/>
              <a:ext cx="64952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i="1" dirty="0">
                  <a:latin typeface="Erlangga Sans 25" pitchFamily="50" charset="0"/>
                </a:rPr>
                <a:t>Game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E63A8CA-4620-484B-5BE6-43CDD3DEF1BE}"/>
              </a:ext>
            </a:extLst>
          </p:cNvPr>
          <p:cNvGrpSpPr/>
          <p:nvPr/>
        </p:nvGrpSpPr>
        <p:grpSpPr>
          <a:xfrm>
            <a:off x="2289752" y="5437467"/>
            <a:ext cx="6919144" cy="430887"/>
            <a:chOff x="2453455" y="3983956"/>
            <a:chExt cx="6919144" cy="430887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E6B0DB93-8376-173B-24AD-CDBDA56D3FBF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AEE0C4A-F519-D086-56D4-C6E52D93CB06}"/>
                </a:ext>
              </a:extLst>
            </p:cNvPr>
            <p:cNvSpPr txBox="1"/>
            <p:nvPr/>
          </p:nvSpPr>
          <p:spPr>
            <a:xfrm>
              <a:off x="2877356" y="3983956"/>
              <a:ext cx="64952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latin typeface="Erlangga Sans 25" pitchFamily="50" charset="0"/>
                </a:rPr>
                <a:t>Pencitraan</a:t>
              </a:r>
              <a:r>
                <a:rPr lang="en-US" sz="2200" b="1" dirty="0">
                  <a:latin typeface="Erlangga Sans 25" pitchFamily="50" charset="0"/>
                </a:rPr>
                <a:t> </a:t>
              </a:r>
              <a:r>
                <a:rPr lang="en-US" sz="2200" b="1" dirty="0" err="1">
                  <a:latin typeface="Erlangga Sans 25" pitchFamily="50" charset="0"/>
                </a:rPr>
                <a:t>medis</a:t>
              </a:r>
              <a:endParaRPr lang="en-US" sz="2200" b="1" dirty="0">
                <a:latin typeface="Erlangga Sans 25" pitchFamily="50" charset="0"/>
              </a:endParaRPr>
            </a:p>
          </p:txBody>
        </p:sp>
      </p:grpSp>
      <p:sp>
        <p:nvSpPr>
          <p:cNvPr id="53" name="Freeform 5">
            <a:extLst>
              <a:ext uri="{FF2B5EF4-FFF2-40B4-BE49-F238E27FC236}">
                <a16:creationId xmlns:a16="http://schemas.microsoft.com/office/drawing/2014/main" id="{4773C400-658F-7753-95E4-B681B79B325F}"/>
              </a:ext>
            </a:extLst>
          </p:cNvPr>
          <p:cNvSpPr/>
          <p:nvPr/>
        </p:nvSpPr>
        <p:spPr>
          <a:xfrm>
            <a:off x="8888139" y="3499577"/>
            <a:ext cx="3075321" cy="2092002"/>
          </a:xfrm>
          <a:custGeom>
            <a:avLst/>
            <a:gdLst/>
            <a:ahLst/>
            <a:cxnLst/>
            <a:rect l="l" t="t" r="r" b="b"/>
            <a:pathLst>
              <a:path w="3697286" h="2629695">
                <a:moveTo>
                  <a:pt x="0" y="0"/>
                </a:moveTo>
                <a:lnTo>
                  <a:pt x="3697286" y="0"/>
                </a:lnTo>
                <a:lnTo>
                  <a:pt x="3697286" y="2629695"/>
                </a:lnTo>
                <a:lnTo>
                  <a:pt x="0" y="26296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4" name="Freeform 6">
            <a:extLst>
              <a:ext uri="{FF2B5EF4-FFF2-40B4-BE49-F238E27FC236}">
                <a16:creationId xmlns:a16="http://schemas.microsoft.com/office/drawing/2014/main" id="{14D2F5DC-5491-4274-99E0-677C59574E50}"/>
              </a:ext>
            </a:extLst>
          </p:cNvPr>
          <p:cNvSpPr/>
          <p:nvPr/>
        </p:nvSpPr>
        <p:spPr>
          <a:xfrm>
            <a:off x="13438915" y="3499577"/>
            <a:ext cx="2981018" cy="2092002"/>
          </a:xfrm>
          <a:custGeom>
            <a:avLst/>
            <a:gdLst/>
            <a:ahLst/>
            <a:cxnLst/>
            <a:rect l="l" t="t" r="r" b="b"/>
            <a:pathLst>
              <a:path w="3583911" h="2629695">
                <a:moveTo>
                  <a:pt x="0" y="0"/>
                </a:moveTo>
                <a:lnTo>
                  <a:pt x="3583911" y="0"/>
                </a:lnTo>
                <a:lnTo>
                  <a:pt x="3583911" y="2629695"/>
                </a:lnTo>
                <a:lnTo>
                  <a:pt x="0" y="262969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55" name="Freeform 7">
            <a:extLst>
              <a:ext uri="{FF2B5EF4-FFF2-40B4-BE49-F238E27FC236}">
                <a16:creationId xmlns:a16="http://schemas.microsoft.com/office/drawing/2014/main" id="{8B3288C4-C254-BDF4-A2E5-E12018FCB3B8}"/>
              </a:ext>
            </a:extLst>
          </p:cNvPr>
          <p:cNvSpPr/>
          <p:nvPr/>
        </p:nvSpPr>
        <p:spPr>
          <a:xfrm>
            <a:off x="6629400" y="6270915"/>
            <a:ext cx="3099953" cy="2190291"/>
          </a:xfrm>
          <a:custGeom>
            <a:avLst/>
            <a:gdLst/>
            <a:ahLst/>
            <a:cxnLst/>
            <a:rect l="l" t="t" r="r" b="b"/>
            <a:pathLst>
              <a:path w="3726899" h="2753246">
                <a:moveTo>
                  <a:pt x="0" y="0"/>
                </a:moveTo>
                <a:lnTo>
                  <a:pt x="3726899" y="0"/>
                </a:lnTo>
                <a:lnTo>
                  <a:pt x="3726899" y="2753247"/>
                </a:lnTo>
                <a:lnTo>
                  <a:pt x="0" y="275324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56" name="Freeform 8">
            <a:extLst>
              <a:ext uri="{FF2B5EF4-FFF2-40B4-BE49-F238E27FC236}">
                <a16:creationId xmlns:a16="http://schemas.microsoft.com/office/drawing/2014/main" id="{3CA45022-07C2-454F-FB32-C17308AA5F46}"/>
              </a:ext>
            </a:extLst>
          </p:cNvPr>
          <p:cNvSpPr/>
          <p:nvPr/>
        </p:nvSpPr>
        <p:spPr>
          <a:xfrm>
            <a:off x="12841287" y="6384998"/>
            <a:ext cx="2405085" cy="2396121"/>
          </a:xfrm>
          <a:custGeom>
            <a:avLst/>
            <a:gdLst/>
            <a:ahLst/>
            <a:cxnLst/>
            <a:rect l="l" t="t" r="r" b="b"/>
            <a:pathLst>
              <a:path w="2891499" h="3011979">
                <a:moveTo>
                  <a:pt x="0" y="0"/>
                </a:moveTo>
                <a:lnTo>
                  <a:pt x="2891499" y="0"/>
                </a:lnTo>
                <a:lnTo>
                  <a:pt x="2891499" y="3011979"/>
                </a:lnTo>
                <a:lnTo>
                  <a:pt x="0" y="301197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24984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21092-55DB-7DB8-6764-5F5FFE20F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505D372-AE40-3BB3-9F8B-880C95C5F9F3}"/>
              </a:ext>
            </a:extLst>
          </p:cNvPr>
          <p:cNvSpPr/>
          <p:nvPr/>
        </p:nvSpPr>
        <p:spPr>
          <a:xfrm>
            <a:off x="16263257" y="-1905423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AC676664-C1EC-094A-3005-5A34E0D96500}"/>
              </a:ext>
            </a:extLst>
          </p:cNvPr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06B0E7F-6098-D7C9-7014-A0D4264C70A0}"/>
              </a:ext>
            </a:extLst>
          </p:cNvPr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0DF3615-420F-8175-1396-7FD6703ADEA1}"/>
              </a:ext>
            </a:extLst>
          </p:cNvPr>
          <p:cNvSpPr/>
          <p:nvPr/>
        </p:nvSpPr>
        <p:spPr>
          <a:xfrm>
            <a:off x="-4360807" y="-4834609"/>
            <a:ext cx="10155406" cy="10155406"/>
          </a:xfrm>
          <a:custGeom>
            <a:avLst/>
            <a:gdLst/>
            <a:ahLst/>
            <a:cxnLst/>
            <a:rect l="l" t="t" r="r" b="b"/>
            <a:pathLst>
              <a:path w="10155406" h="10155406">
                <a:moveTo>
                  <a:pt x="0" y="0"/>
                </a:moveTo>
                <a:lnTo>
                  <a:pt x="10155406" y="0"/>
                </a:lnTo>
                <a:lnTo>
                  <a:pt x="10155406" y="10155406"/>
                </a:lnTo>
                <a:lnTo>
                  <a:pt x="0" y="101554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4E17C757-5888-E9E8-D682-CA696FFB29D5}"/>
              </a:ext>
            </a:extLst>
          </p:cNvPr>
          <p:cNvSpPr/>
          <p:nvPr/>
        </p:nvSpPr>
        <p:spPr>
          <a:xfrm rot="-5400000">
            <a:off x="-636187" y="4551851"/>
            <a:ext cx="2366598" cy="1183299"/>
          </a:xfrm>
          <a:custGeom>
            <a:avLst/>
            <a:gdLst/>
            <a:ahLst/>
            <a:cxnLst/>
            <a:rect l="l" t="t" r="r" b="b"/>
            <a:pathLst>
              <a:path w="2366598" h="1183299">
                <a:moveTo>
                  <a:pt x="0" y="0"/>
                </a:moveTo>
                <a:lnTo>
                  <a:pt x="2366597" y="0"/>
                </a:lnTo>
                <a:lnTo>
                  <a:pt x="2366597" y="1183298"/>
                </a:lnTo>
                <a:lnTo>
                  <a:pt x="0" y="11832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C8AAD65F-27B3-395C-771B-E0C1C201C87C}"/>
              </a:ext>
            </a:extLst>
          </p:cNvPr>
          <p:cNvSpPr/>
          <p:nvPr/>
        </p:nvSpPr>
        <p:spPr>
          <a:xfrm>
            <a:off x="1693068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0B703D5F-592A-680D-B524-21045C7B4952}"/>
              </a:ext>
            </a:extLst>
          </p:cNvPr>
          <p:cNvSpPr/>
          <p:nvPr/>
        </p:nvSpPr>
        <p:spPr>
          <a:xfrm>
            <a:off x="1630361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2" y="0"/>
                </a:lnTo>
                <a:lnTo>
                  <a:pt x="467002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E49602D7-47A4-59DD-F844-4A3C54D8F18C}"/>
              </a:ext>
            </a:extLst>
          </p:cNvPr>
          <p:cNvSpPr/>
          <p:nvPr/>
        </p:nvSpPr>
        <p:spPr>
          <a:xfrm>
            <a:off x="833391" y="1028700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/>
          </a:p>
        </p:txBody>
      </p:sp>
      <p:grpSp>
        <p:nvGrpSpPr>
          <p:cNvPr id="31" name="Google Shape;364;p36">
            <a:extLst>
              <a:ext uri="{FF2B5EF4-FFF2-40B4-BE49-F238E27FC236}">
                <a16:creationId xmlns:a16="http://schemas.microsoft.com/office/drawing/2014/main" id="{3BA8BE2A-947B-BA4D-3073-F72F1AE0E8C2}"/>
              </a:ext>
            </a:extLst>
          </p:cNvPr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32" name="Google Shape;365;p36">
              <a:extLst>
                <a:ext uri="{FF2B5EF4-FFF2-40B4-BE49-F238E27FC236}">
                  <a16:creationId xmlns:a16="http://schemas.microsoft.com/office/drawing/2014/main" id="{43E2778B-6354-F79C-A10B-A78739DA67A1}"/>
                </a:ext>
              </a:extLst>
            </p:cNvPr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A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33" name="Google Shape;366;p36">
              <a:extLst>
                <a:ext uri="{FF2B5EF4-FFF2-40B4-BE49-F238E27FC236}">
                  <a16:creationId xmlns:a16="http://schemas.microsoft.com/office/drawing/2014/main" id="{1EF7BFE9-145E-5EA8-BF1C-66BCC0C47B56}"/>
                </a:ext>
              </a:extLst>
            </p:cNvPr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Sistem</a:t>
              </a:r>
              <a:r>
                <a:rPr lang="en-US" sz="3200" b="1" dirty="0">
                  <a:latin typeface="Erlangga Sans 25" pitchFamily="50" charset="0"/>
                </a:rPr>
                <a:t> </a:t>
              </a:r>
              <a:r>
                <a:rPr lang="en-US" sz="3200" b="1" dirty="0" err="1">
                  <a:latin typeface="Erlangga Sans 25" pitchFamily="50" charset="0"/>
                </a:rPr>
                <a:t>Kodefikasi</a:t>
              </a:r>
              <a:r>
                <a:rPr lang="en-US" sz="3200" b="1" dirty="0">
                  <a:latin typeface="Erlangga Sans 25" pitchFamily="50" charset="0"/>
                </a:rPr>
                <a:t> Gambar</a:t>
              </a:r>
            </a:p>
          </p:txBody>
        </p:sp>
      </p:grpSp>
      <p:grpSp>
        <p:nvGrpSpPr>
          <p:cNvPr id="34" name="Google Shape;338;p36">
            <a:extLst>
              <a:ext uri="{FF2B5EF4-FFF2-40B4-BE49-F238E27FC236}">
                <a16:creationId xmlns:a16="http://schemas.microsoft.com/office/drawing/2014/main" id="{98955A5F-10DA-0654-16E2-95F47E525DFB}"/>
              </a:ext>
            </a:extLst>
          </p:cNvPr>
          <p:cNvGrpSpPr/>
          <p:nvPr/>
        </p:nvGrpSpPr>
        <p:grpSpPr>
          <a:xfrm>
            <a:off x="1371863" y="2423666"/>
            <a:ext cx="7078114" cy="640640"/>
            <a:chOff x="3291952" y="2869735"/>
            <a:chExt cx="8139463" cy="640640"/>
          </a:xfrm>
        </p:grpSpPr>
        <p:sp>
          <p:nvSpPr>
            <p:cNvPr id="35" name="Google Shape;339;p36">
              <a:extLst>
                <a:ext uri="{FF2B5EF4-FFF2-40B4-BE49-F238E27FC236}">
                  <a16:creationId xmlns:a16="http://schemas.microsoft.com/office/drawing/2014/main" id="{BA678AFB-9C27-C6F4-FD59-C504E987E5C2}"/>
                </a:ext>
              </a:extLst>
            </p:cNvPr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40;p36">
              <a:extLst>
                <a:ext uri="{FF2B5EF4-FFF2-40B4-BE49-F238E27FC236}">
                  <a16:creationId xmlns:a16="http://schemas.microsoft.com/office/drawing/2014/main" id="{E8475822-80F0-4F9F-7768-02419C06ABC3}"/>
                </a:ext>
              </a:extLst>
            </p:cNvPr>
            <p:cNvSpPr txBox="1"/>
            <p:nvPr/>
          </p:nvSpPr>
          <p:spPr>
            <a:xfrm>
              <a:off x="4535727" y="2997775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Fitur Gambar</a:t>
              </a:r>
            </a:p>
          </p:txBody>
        </p:sp>
        <p:sp>
          <p:nvSpPr>
            <p:cNvPr id="37" name="Google Shape;341;p36">
              <a:extLst>
                <a:ext uri="{FF2B5EF4-FFF2-40B4-BE49-F238E27FC236}">
                  <a16:creationId xmlns:a16="http://schemas.microsoft.com/office/drawing/2014/main" id="{1D7E4F7E-BFDF-8E53-C8F3-3895ED78A69F}"/>
                </a:ext>
              </a:extLst>
            </p:cNvPr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42;p36">
              <a:extLst>
                <a:ext uri="{FF2B5EF4-FFF2-40B4-BE49-F238E27FC236}">
                  <a16:creationId xmlns:a16="http://schemas.microsoft.com/office/drawing/2014/main" id="{6538EA94-22EE-728A-4FD5-F4B6AA97057E}"/>
                </a:ext>
              </a:extLst>
            </p:cNvPr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ea typeface="Arial"/>
                  <a:cs typeface="Arial"/>
                  <a:sym typeface="Arial"/>
                </a:rPr>
                <a:t>04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9470DCB-DA3C-41C7-2BDA-6A65DF7CB5CD}"/>
              </a:ext>
            </a:extLst>
          </p:cNvPr>
          <p:cNvGrpSpPr/>
          <p:nvPr/>
        </p:nvGrpSpPr>
        <p:grpSpPr>
          <a:xfrm>
            <a:off x="2218032" y="3364637"/>
            <a:ext cx="4875352" cy="430887"/>
            <a:chOff x="2453455" y="3983956"/>
            <a:chExt cx="4875352" cy="430887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889086A-9057-4160-7AEB-47568881B380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4C12D84-2EDB-A355-D84B-95CCAA3D01D4}"/>
                </a:ext>
              </a:extLst>
            </p:cNvPr>
            <p:cNvSpPr txBox="1"/>
            <p:nvPr/>
          </p:nvSpPr>
          <p:spPr>
            <a:xfrm>
              <a:off x="2877357" y="3983956"/>
              <a:ext cx="44514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latin typeface="Erlangga Sans 25" pitchFamily="50" charset="0"/>
                </a:rPr>
                <a:t>Resolusi</a:t>
              </a:r>
              <a:endParaRPr lang="en-US" sz="2200" b="1" dirty="0">
                <a:latin typeface="Erlangga Sans 25" pitchFamily="50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B1F46B1-C632-1135-81E8-00995467F61A}"/>
              </a:ext>
            </a:extLst>
          </p:cNvPr>
          <p:cNvGrpSpPr/>
          <p:nvPr/>
        </p:nvGrpSpPr>
        <p:grpSpPr>
          <a:xfrm>
            <a:off x="6667743" y="3364637"/>
            <a:ext cx="2933457" cy="430887"/>
            <a:chOff x="2453455" y="3983956"/>
            <a:chExt cx="2933457" cy="430887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904A407-893C-8B2A-56A9-07DC7858A2B5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3DD6106-5831-BBCD-A12B-A636EB91C536}"/>
                </a:ext>
              </a:extLst>
            </p:cNvPr>
            <p:cNvSpPr txBox="1"/>
            <p:nvPr/>
          </p:nvSpPr>
          <p:spPr>
            <a:xfrm>
              <a:off x="2877357" y="3983956"/>
              <a:ext cx="25095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latin typeface="Erlangga Sans 25" pitchFamily="50" charset="0"/>
                </a:rPr>
                <a:t>Rentang</a:t>
              </a:r>
              <a:r>
                <a:rPr lang="en-US" sz="2200" b="1" dirty="0">
                  <a:latin typeface="Erlangga Sans 25" pitchFamily="50" charset="0"/>
                </a:rPr>
                <a:t> </a:t>
              </a:r>
              <a:r>
                <a:rPr lang="en-US" sz="2200" b="1" dirty="0" err="1">
                  <a:latin typeface="Erlangga Sans 25" pitchFamily="50" charset="0"/>
                </a:rPr>
                <a:t>warna</a:t>
              </a:r>
              <a:endParaRPr lang="en-US" sz="2200" b="1" dirty="0">
                <a:latin typeface="Erlangga Sans 25" pitchFamily="50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7EE3E5D-4F19-DA91-3DA3-791F8503B7CD}"/>
              </a:ext>
            </a:extLst>
          </p:cNvPr>
          <p:cNvGrpSpPr/>
          <p:nvPr/>
        </p:nvGrpSpPr>
        <p:grpSpPr>
          <a:xfrm>
            <a:off x="11422716" y="3333468"/>
            <a:ext cx="3588684" cy="430887"/>
            <a:chOff x="2453455" y="3983956"/>
            <a:chExt cx="3588684" cy="430887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1AAE06FB-0BD3-1FDA-4050-D84ECAD641F6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42AFAD9-6913-4884-7BEC-C4B517F59F5A}"/>
                </a:ext>
              </a:extLst>
            </p:cNvPr>
            <p:cNvSpPr txBox="1"/>
            <p:nvPr/>
          </p:nvSpPr>
          <p:spPr>
            <a:xfrm>
              <a:off x="2877357" y="3983956"/>
              <a:ext cx="316478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latin typeface="Erlangga Sans 25" pitchFamily="50" charset="0"/>
                </a:rPr>
                <a:t>Kecerahan</a:t>
              </a:r>
              <a:r>
                <a:rPr lang="en-US" sz="2200" b="1" dirty="0">
                  <a:latin typeface="Erlangga Sans 25" pitchFamily="50" charset="0"/>
                </a:rPr>
                <a:t> &amp; </a:t>
              </a:r>
              <a:r>
                <a:rPr lang="en-US" sz="2200" b="1" dirty="0" err="1">
                  <a:latin typeface="Erlangga Sans 25" pitchFamily="50" charset="0"/>
                </a:rPr>
                <a:t>kontras</a:t>
              </a:r>
              <a:endParaRPr lang="en-US" sz="2200" b="1" dirty="0">
                <a:latin typeface="Erlangga Sans 25" pitchFamily="50" charset="0"/>
              </a:endParaRPr>
            </a:p>
          </p:txBody>
        </p:sp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36BBF8F6-C718-E715-A8C3-4834546F784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grpSp>
        <p:nvGrpSpPr>
          <p:cNvPr id="13" name="Group 5">
            <a:extLst>
              <a:ext uri="{FF2B5EF4-FFF2-40B4-BE49-F238E27FC236}">
                <a16:creationId xmlns:a16="http://schemas.microsoft.com/office/drawing/2014/main" id="{87CCD40C-542A-BB26-DA19-5A3EFC7ECBE2}"/>
              </a:ext>
            </a:extLst>
          </p:cNvPr>
          <p:cNvGrpSpPr/>
          <p:nvPr/>
        </p:nvGrpSpPr>
        <p:grpSpPr>
          <a:xfrm>
            <a:off x="2099563" y="4305300"/>
            <a:ext cx="2701037" cy="3551294"/>
            <a:chOff x="0" y="0"/>
            <a:chExt cx="921785" cy="1464608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4826E53-630E-DCD9-6581-95682D89EAD1}"/>
                </a:ext>
              </a:extLst>
            </p:cNvPr>
            <p:cNvSpPr/>
            <p:nvPr/>
          </p:nvSpPr>
          <p:spPr>
            <a:xfrm>
              <a:off x="0" y="0"/>
              <a:ext cx="921785" cy="1464608"/>
            </a:xfrm>
            <a:custGeom>
              <a:avLst/>
              <a:gdLst/>
              <a:ahLst/>
              <a:cxnLst/>
              <a:rect l="l" t="t" r="r" b="b"/>
              <a:pathLst>
                <a:path w="921785" h="1464608">
                  <a:moveTo>
                    <a:pt x="921785" y="0"/>
                  </a:moveTo>
                  <a:lnTo>
                    <a:pt x="921785" y="1350308"/>
                  </a:lnTo>
                  <a:lnTo>
                    <a:pt x="460892" y="1464608"/>
                  </a:lnTo>
                  <a:lnTo>
                    <a:pt x="0" y="1350308"/>
                  </a:lnTo>
                  <a:lnTo>
                    <a:pt x="0" y="0"/>
                  </a:lnTo>
                  <a:lnTo>
                    <a:pt x="921785" y="0"/>
                  </a:lnTo>
                  <a:close/>
                </a:path>
              </a:pathLst>
            </a:custGeom>
            <a:grpFill/>
          </p:spPr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970FFF59-5F69-194D-5CB0-C4167850DA12}"/>
                </a:ext>
              </a:extLst>
            </p:cNvPr>
            <p:cNvSpPr txBox="1"/>
            <p:nvPr/>
          </p:nvSpPr>
          <p:spPr>
            <a:xfrm>
              <a:off x="0" y="-47625"/>
              <a:ext cx="921785" cy="139793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14">
            <a:extLst>
              <a:ext uri="{FF2B5EF4-FFF2-40B4-BE49-F238E27FC236}">
                <a16:creationId xmlns:a16="http://schemas.microsoft.com/office/drawing/2014/main" id="{4EE2C4FE-2F26-C8D3-39FF-AED883BDBA8C}"/>
              </a:ext>
            </a:extLst>
          </p:cNvPr>
          <p:cNvSpPr/>
          <p:nvPr/>
        </p:nvSpPr>
        <p:spPr>
          <a:xfrm>
            <a:off x="2278878" y="4703005"/>
            <a:ext cx="2344169" cy="2052452"/>
          </a:xfrm>
          <a:custGeom>
            <a:avLst/>
            <a:gdLst/>
            <a:ahLst/>
            <a:cxnLst/>
            <a:rect l="l" t="t" r="r" b="b"/>
            <a:pathLst>
              <a:path w="2921000" h="2336800">
                <a:moveTo>
                  <a:pt x="0" y="0"/>
                </a:moveTo>
                <a:lnTo>
                  <a:pt x="2921000" y="0"/>
                </a:lnTo>
                <a:lnTo>
                  <a:pt x="2921000" y="2336800"/>
                </a:lnTo>
                <a:lnTo>
                  <a:pt x="0" y="2336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C59F987E-236B-1F79-3D0E-C434A9EA3E2D}"/>
              </a:ext>
            </a:extLst>
          </p:cNvPr>
          <p:cNvGrpSpPr/>
          <p:nvPr/>
        </p:nvGrpSpPr>
        <p:grpSpPr>
          <a:xfrm>
            <a:off x="6670201" y="4305300"/>
            <a:ext cx="2701037" cy="3551294"/>
            <a:chOff x="0" y="0"/>
            <a:chExt cx="921785" cy="1464608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94829AE9-CAA2-4738-074F-098F42D56F78}"/>
                </a:ext>
              </a:extLst>
            </p:cNvPr>
            <p:cNvSpPr/>
            <p:nvPr/>
          </p:nvSpPr>
          <p:spPr>
            <a:xfrm>
              <a:off x="0" y="0"/>
              <a:ext cx="921785" cy="1464608"/>
            </a:xfrm>
            <a:custGeom>
              <a:avLst/>
              <a:gdLst/>
              <a:ahLst/>
              <a:cxnLst/>
              <a:rect l="l" t="t" r="r" b="b"/>
              <a:pathLst>
                <a:path w="921785" h="1464608">
                  <a:moveTo>
                    <a:pt x="921785" y="0"/>
                  </a:moveTo>
                  <a:lnTo>
                    <a:pt x="921785" y="1350308"/>
                  </a:lnTo>
                  <a:lnTo>
                    <a:pt x="460892" y="1464608"/>
                  </a:lnTo>
                  <a:lnTo>
                    <a:pt x="0" y="1350308"/>
                  </a:lnTo>
                  <a:lnTo>
                    <a:pt x="0" y="0"/>
                  </a:lnTo>
                  <a:lnTo>
                    <a:pt x="921785" y="0"/>
                  </a:lnTo>
                  <a:close/>
                </a:path>
              </a:pathLst>
            </a:custGeom>
            <a:grpFill/>
          </p:spPr>
        </p:sp>
        <p:sp>
          <p:nvSpPr>
            <p:cNvPr id="18" name="TextBox 7">
              <a:extLst>
                <a:ext uri="{FF2B5EF4-FFF2-40B4-BE49-F238E27FC236}">
                  <a16:creationId xmlns:a16="http://schemas.microsoft.com/office/drawing/2014/main" id="{CE6E7F12-608D-1D1C-739C-770B52058F60}"/>
                </a:ext>
              </a:extLst>
            </p:cNvPr>
            <p:cNvSpPr txBox="1"/>
            <p:nvPr/>
          </p:nvSpPr>
          <p:spPr>
            <a:xfrm>
              <a:off x="0" y="-47625"/>
              <a:ext cx="921785" cy="139793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15">
            <a:extLst>
              <a:ext uri="{FF2B5EF4-FFF2-40B4-BE49-F238E27FC236}">
                <a16:creationId xmlns:a16="http://schemas.microsoft.com/office/drawing/2014/main" id="{92636DED-C16C-9669-6109-4F36461A2E24}"/>
              </a:ext>
            </a:extLst>
          </p:cNvPr>
          <p:cNvSpPr/>
          <p:nvPr/>
        </p:nvSpPr>
        <p:spPr>
          <a:xfrm>
            <a:off x="6767690" y="4584330"/>
            <a:ext cx="2509556" cy="2458549"/>
          </a:xfrm>
          <a:custGeom>
            <a:avLst/>
            <a:gdLst/>
            <a:ahLst/>
            <a:cxnLst/>
            <a:rect l="l" t="t" r="r" b="b"/>
            <a:pathLst>
              <a:path w="2653972" h="2653972">
                <a:moveTo>
                  <a:pt x="0" y="0"/>
                </a:moveTo>
                <a:lnTo>
                  <a:pt x="2653972" y="0"/>
                </a:lnTo>
                <a:lnTo>
                  <a:pt x="2653972" y="2653973"/>
                </a:lnTo>
                <a:lnTo>
                  <a:pt x="0" y="265397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grpSp>
        <p:nvGrpSpPr>
          <p:cNvPr id="19" name="Group 5">
            <a:extLst>
              <a:ext uri="{FF2B5EF4-FFF2-40B4-BE49-F238E27FC236}">
                <a16:creationId xmlns:a16="http://schemas.microsoft.com/office/drawing/2014/main" id="{CC548E71-5DF2-D97F-AF13-98AEEC787B40}"/>
              </a:ext>
            </a:extLst>
          </p:cNvPr>
          <p:cNvGrpSpPr/>
          <p:nvPr/>
        </p:nvGrpSpPr>
        <p:grpSpPr>
          <a:xfrm>
            <a:off x="11738156" y="4293475"/>
            <a:ext cx="2701037" cy="3551294"/>
            <a:chOff x="0" y="0"/>
            <a:chExt cx="921785" cy="1464608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85E60453-D2B1-1F68-EBAC-C1CFAD513AB3}"/>
                </a:ext>
              </a:extLst>
            </p:cNvPr>
            <p:cNvSpPr/>
            <p:nvPr/>
          </p:nvSpPr>
          <p:spPr>
            <a:xfrm>
              <a:off x="0" y="0"/>
              <a:ext cx="921785" cy="1464608"/>
            </a:xfrm>
            <a:custGeom>
              <a:avLst/>
              <a:gdLst/>
              <a:ahLst/>
              <a:cxnLst/>
              <a:rect l="l" t="t" r="r" b="b"/>
              <a:pathLst>
                <a:path w="921785" h="1464608">
                  <a:moveTo>
                    <a:pt x="921785" y="0"/>
                  </a:moveTo>
                  <a:lnTo>
                    <a:pt x="921785" y="1350308"/>
                  </a:lnTo>
                  <a:lnTo>
                    <a:pt x="460892" y="1464608"/>
                  </a:lnTo>
                  <a:lnTo>
                    <a:pt x="0" y="1350308"/>
                  </a:lnTo>
                  <a:lnTo>
                    <a:pt x="0" y="0"/>
                  </a:lnTo>
                  <a:lnTo>
                    <a:pt x="921785" y="0"/>
                  </a:lnTo>
                  <a:close/>
                </a:path>
              </a:pathLst>
            </a:custGeom>
            <a:grpFill/>
          </p:spPr>
        </p:sp>
        <p:sp>
          <p:nvSpPr>
            <p:cNvPr id="22" name="TextBox 7">
              <a:extLst>
                <a:ext uri="{FF2B5EF4-FFF2-40B4-BE49-F238E27FC236}">
                  <a16:creationId xmlns:a16="http://schemas.microsoft.com/office/drawing/2014/main" id="{D9B4FCFD-4CB1-A5BD-3BEF-1FBE2850E510}"/>
                </a:ext>
              </a:extLst>
            </p:cNvPr>
            <p:cNvSpPr txBox="1"/>
            <p:nvPr/>
          </p:nvSpPr>
          <p:spPr>
            <a:xfrm>
              <a:off x="0" y="-47625"/>
              <a:ext cx="921785" cy="139793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16">
            <a:extLst>
              <a:ext uri="{FF2B5EF4-FFF2-40B4-BE49-F238E27FC236}">
                <a16:creationId xmlns:a16="http://schemas.microsoft.com/office/drawing/2014/main" id="{F5EC87F2-81C9-37AC-E9CF-AADFE72B391B}"/>
              </a:ext>
            </a:extLst>
          </p:cNvPr>
          <p:cNvSpPr/>
          <p:nvPr/>
        </p:nvSpPr>
        <p:spPr>
          <a:xfrm>
            <a:off x="11773367" y="4590912"/>
            <a:ext cx="2575280" cy="2575280"/>
          </a:xfrm>
          <a:custGeom>
            <a:avLst/>
            <a:gdLst/>
            <a:ahLst/>
            <a:cxnLst/>
            <a:rect l="l" t="t" r="r" b="b"/>
            <a:pathLst>
              <a:path w="2575280" h="2575280">
                <a:moveTo>
                  <a:pt x="0" y="0"/>
                </a:moveTo>
                <a:lnTo>
                  <a:pt x="2575280" y="0"/>
                </a:lnTo>
                <a:lnTo>
                  <a:pt x="2575280" y="2575280"/>
                </a:lnTo>
                <a:lnTo>
                  <a:pt x="0" y="257528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21452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/>
          <p:cNvSpPr/>
          <p:nvPr/>
        </p:nvSpPr>
        <p:spPr>
          <a:xfrm>
            <a:off x="875046" y="873951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 dirty="0"/>
          </a:p>
        </p:txBody>
      </p:sp>
      <p:grpSp>
        <p:nvGrpSpPr>
          <p:cNvPr id="40" name="Google Shape;364;p36"/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41" name="Google Shape;365;p36"/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A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42" name="Google Shape;366;p36"/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Sistem</a:t>
              </a:r>
              <a:r>
                <a:rPr lang="en-US" sz="3200" b="1" dirty="0">
                  <a:latin typeface="Erlangga Sans 25" pitchFamily="50" charset="0"/>
                </a:rPr>
                <a:t> </a:t>
              </a:r>
              <a:r>
                <a:rPr lang="en-US" sz="3200" b="1" dirty="0" err="1">
                  <a:latin typeface="Erlangga Sans 25" pitchFamily="50" charset="0"/>
                </a:rPr>
                <a:t>Kodefikasi</a:t>
              </a:r>
              <a:r>
                <a:rPr lang="en-US" sz="3200" b="1" dirty="0">
                  <a:latin typeface="Erlangga Sans 25" pitchFamily="50" charset="0"/>
                </a:rPr>
                <a:t> Gambar</a:t>
              </a:r>
            </a:p>
          </p:txBody>
        </p:sp>
      </p:grpSp>
      <p:grpSp>
        <p:nvGrpSpPr>
          <p:cNvPr id="43" name="Google Shape;338;p36"/>
          <p:cNvGrpSpPr/>
          <p:nvPr/>
        </p:nvGrpSpPr>
        <p:grpSpPr>
          <a:xfrm>
            <a:off x="1371863" y="2423666"/>
            <a:ext cx="7162537" cy="640640"/>
            <a:chOff x="3291952" y="2869735"/>
            <a:chExt cx="8236545" cy="640640"/>
          </a:xfrm>
        </p:grpSpPr>
        <p:sp>
          <p:nvSpPr>
            <p:cNvPr id="44" name="Google Shape;339;p36"/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340;p36"/>
            <p:cNvSpPr txBox="1"/>
            <p:nvPr/>
          </p:nvSpPr>
          <p:spPr>
            <a:xfrm>
              <a:off x="4632809" y="2964564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Tesktur</a:t>
              </a:r>
              <a:endParaRPr lang="en-US" sz="2400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46" name="Google Shape;341;p36"/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42;p36"/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cs typeface="Arial"/>
                  <a:sym typeface="Arial"/>
                </a:rPr>
                <a:t>05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sp>
        <p:nvSpPr>
          <p:cNvPr id="2" name="AutoShape 2"/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 flipH="1">
            <a:off x="16575473" y="8574473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7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7" y="1712527"/>
                </a:lnTo>
                <a:lnTo>
                  <a:pt x="171252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5400000" flipH="1">
            <a:off x="16101527" y="8014764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8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8" y="1712527"/>
                </a:lnTo>
                <a:lnTo>
                  <a:pt x="171252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2057400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grpSp>
        <p:nvGrpSpPr>
          <p:cNvPr id="7" name="Google Shape;338;p36">
            <a:extLst>
              <a:ext uri="{FF2B5EF4-FFF2-40B4-BE49-F238E27FC236}">
                <a16:creationId xmlns:a16="http://schemas.microsoft.com/office/drawing/2014/main" id="{BECC5338-0585-F609-70BA-D3F7586645F4}"/>
              </a:ext>
            </a:extLst>
          </p:cNvPr>
          <p:cNvGrpSpPr/>
          <p:nvPr/>
        </p:nvGrpSpPr>
        <p:grpSpPr>
          <a:xfrm>
            <a:off x="9412936" y="2447032"/>
            <a:ext cx="7162537" cy="640640"/>
            <a:chOff x="3291952" y="2869735"/>
            <a:chExt cx="8236545" cy="640640"/>
          </a:xfrm>
        </p:grpSpPr>
        <p:sp>
          <p:nvSpPr>
            <p:cNvPr id="8" name="Google Shape;339;p36">
              <a:extLst>
                <a:ext uri="{FF2B5EF4-FFF2-40B4-BE49-F238E27FC236}">
                  <a16:creationId xmlns:a16="http://schemas.microsoft.com/office/drawing/2014/main" id="{26B91FA4-6639-C389-7C6F-2E7841F2F166}"/>
                </a:ext>
              </a:extLst>
            </p:cNvPr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340;p36">
              <a:extLst>
                <a:ext uri="{FF2B5EF4-FFF2-40B4-BE49-F238E27FC236}">
                  <a16:creationId xmlns:a16="http://schemas.microsoft.com/office/drawing/2014/main" id="{398C9F16-15B6-72AD-511F-249C13F2599F}"/>
                </a:ext>
              </a:extLst>
            </p:cNvPr>
            <p:cNvSpPr txBox="1"/>
            <p:nvPr/>
          </p:nvSpPr>
          <p:spPr>
            <a:xfrm>
              <a:off x="4632809" y="2964564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Erlangga Sans 25"/>
                  <a:ea typeface="Open Sans"/>
                  <a:cs typeface="Open Sans"/>
                  <a:sym typeface="Open Sans"/>
                </a:rPr>
                <a:t>Bentuk</a:t>
              </a:r>
              <a:r>
                <a:rPr lang="en-US" sz="2400" dirty="0">
                  <a:solidFill>
                    <a:schemeClr val="bg1"/>
                  </a:solidFill>
                  <a:latin typeface="Erlangga Sans 25"/>
                  <a:ea typeface="Open Sans"/>
                  <a:cs typeface="Open Sans"/>
                  <a:sym typeface="Open Sans"/>
                </a:rPr>
                <a:t> dan </a:t>
              </a:r>
              <a:r>
                <a:rPr lang="en-US" sz="2400" dirty="0" err="1">
                  <a:solidFill>
                    <a:schemeClr val="bg1"/>
                  </a:solidFill>
                  <a:latin typeface="Erlangga Sans 25"/>
                  <a:ea typeface="Open Sans"/>
                  <a:cs typeface="Open Sans"/>
                  <a:sym typeface="Open Sans"/>
                </a:rPr>
                <a:t>Struktur</a:t>
              </a:r>
              <a:r>
                <a:rPr lang="en-US" sz="2400" dirty="0">
                  <a:solidFill>
                    <a:schemeClr val="bg1"/>
                  </a:solidFill>
                  <a:latin typeface="Erlangga Sans 25"/>
                  <a:ea typeface="Open Sans"/>
                  <a:cs typeface="Open Sans"/>
                  <a:sym typeface="Open Sans"/>
                </a:rPr>
                <a:t> (F</a:t>
              </a:r>
              <a:r>
                <a:rPr lang="en-US" sz="2400" i="1" dirty="0">
                  <a:solidFill>
                    <a:schemeClr val="bg1"/>
                  </a:solidFill>
                  <a:latin typeface="Erlangga Sans 25"/>
                  <a:ea typeface="Open Sans Italics"/>
                  <a:cs typeface="Open Sans Italics"/>
                  <a:sym typeface="Open Sans Italics"/>
                </a:rPr>
                <a:t>orm</a:t>
              </a:r>
              <a:r>
                <a:rPr lang="en-US" sz="2400" dirty="0">
                  <a:solidFill>
                    <a:schemeClr val="bg1"/>
                  </a:solidFill>
                  <a:latin typeface="Erlangga Sans 25"/>
                  <a:ea typeface="Open Sans"/>
                  <a:cs typeface="Open Sans"/>
                  <a:sym typeface="Open Sans"/>
                </a:rPr>
                <a:t>)</a:t>
              </a:r>
              <a:endParaRPr lang="en-US" sz="2400" dirty="0">
                <a:solidFill>
                  <a:schemeClr val="bg1"/>
                </a:solidFill>
                <a:latin typeface="Erlangga Sans 25"/>
              </a:endParaRPr>
            </a:p>
          </p:txBody>
        </p:sp>
        <p:sp>
          <p:nvSpPr>
            <p:cNvPr id="10" name="Google Shape;341;p36">
              <a:extLst>
                <a:ext uri="{FF2B5EF4-FFF2-40B4-BE49-F238E27FC236}">
                  <a16:creationId xmlns:a16="http://schemas.microsoft.com/office/drawing/2014/main" id="{15C65078-AAF2-47B8-0946-C3EB4AA01A9A}"/>
                </a:ext>
              </a:extLst>
            </p:cNvPr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42;p36">
              <a:extLst>
                <a:ext uri="{FF2B5EF4-FFF2-40B4-BE49-F238E27FC236}">
                  <a16:creationId xmlns:a16="http://schemas.microsoft.com/office/drawing/2014/main" id="{92D83D4B-2D5F-F160-DF16-68B37401DF29}"/>
                </a:ext>
              </a:extLst>
            </p:cNvPr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cs typeface="Arial"/>
                  <a:sym typeface="Arial"/>
                </a:rPr>
                <a:t>06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sp>
        <p:nvSpPr>
          <p:cNvPr id="17" name="Freeform 5">
            <a:extLst>
              <a:ext uri="{FF2B5EF4-FFF2-40B4-BE49-F238E27FC236}">
                <a16:creationId xmlns:a16="http://schemas.microsoft.com/office/drawing/2014/main" id="{B222C403-198F-64D0-6607-2D9AC2A4F292}"/>
              </a:ext>
            </a:extLst>
          </p:cNvPr>
          <p:cNvSpPr/>
          <p:nvPr/>
        </p:nvSpPr>
        <p:spPr>
          <a:xfrm>
            <a:off x="2286252" y="3431341"/>
            <a:ext cx="3940194" cy="5120434"/>
          </a:xfrm>
          <a:custGeom>
            <a:avLst/>
            <a:gdLst/>
            <a:ahLst/>
            <a:cxnLst/>
            <a:rect l="l" t="t" r="r" b="b"/>
            <a:pathLst>
              <a:path w="4085403" h="5447204">
                <a:moveTo>
                  <a:pt x="0" y="0"/>
                </a:moveTo>
                <a:lnTo>
                  <a:pt x="4085403" y="0"/>
                </a:lnTo>
                <a:lnTo>
                  <a:pt x="4085403" y="5447204"/>
                </a:lnTo>
                <a:lnTo>
                  <a:pt x="0" y="544720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52F9319E-1B1C-2A5E-84C7-899BC6FE7954}"/>
              </a:ext>
            </a:extLst>
          </p:cNvPr>
          <p:cNvSpPr/>
          <p:nvPr/>
        </p:nvSpPr>
        <p:spPr>
          <a:xfrm>
            <a:off x="10327325" y="3899572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59951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5645F-F053-8724-3440-64DF0228A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9C2B63A-3B4D-D15D-F2EE-6E49AB4672B2}"/>
              </a:ext>
            </a:extLst>
          </p:cNvPr>
          <p:cNvSpPr/>
          <p:nvPr/>
        </p:nvSpPr>
        <p:spPr>
          <a:xfrm>
            <a:off x="16263257" y="-1905423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A4B86AD3-BFF3-B627-DCE6-96D828668F7F}"/>
              </a:ext>
            </a:extLst>
          </p:cNvPr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DD8C429D-14A5-709B-144F-E6771CAD2F5F}"/>
              </a:ext>
            </a:extLst>
          </p:cNvPr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61979A4-0A8C-F029-FFB9-5B547CA6EF98}"/>
              </a:ext>
            </a:extLst>
          </p:cNvPr>
          <p:cNvSpPr/>
          <p:nvPr/>
        </p:nvSpPr>
        <p:spPr>
          <a:xfrm>
            <a:off x="-4360807" y="-4834609"/>
            <a:ext cx="10155406" cy="10155406"/>
          </a:xfrm>
          <a:custGeom>
            <a:avLst/>
            <a:gdLst/>
            <a:ahLst/>
            <a:cxnLst/>
            <a:rect l="l" t="t" r="r" b="b"/>
            <a:pathLst>
              <a:path w="10155406" h="10155406">
                <a:moveTo>
                  <a:pt x="0" y="0"/>
                </a:moveTo>
                <a:lnTo>
                  <a:pt x="10155406" y="0"/>
                </a:lnTo>
                <a:lnTo>
                  <a:pt x="10155406" y="10155406"/>
                </a:lnTo>
                <a:lnTo>
                  <a:pt x="0" y="101554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FD376F16-07AB-A341-F07A-F439269A3E16}"/>
              </a:ext>
            </a:extLst>
          </p:cNvPr>
          <p:cNvSpPr/>
          <p:nvPr/>
        </p:nvSpPr>
        <p:spPr>
          <a:xfrm rot="-5400000">
            <a:off x="-636187" y="4551851"/>
            <a:ext cx="2366598" cy="1183299"/>
          </a:xfrm>
          <a:custGeom>
            <a:avLst/>
            <a:gdLst/>
            <a:ahLst/>
            <a:cxnLst/>
            <a:rect l="l" t="t" r="r" b="b"/>
            <a:pathLst>
              <a:path w="2366598" h="1183299">
                <a:moveTo>
                  <a:pt x="0" y="0"/>
                </a:moveTo>
                <a:lnTo>
                  <a:pt x="2366597" y="0"/>
                </a:lnTo>
                <a:lnTo>
                  <a:pt x="2366597" y="1183298"/>
                </a:lnTo>
                <a:lnTo>
                  <a:pt x="0" y="11832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1261190-727B-F161-A662-64FE8610D273}"/>
              </a:ext>
            </a:extLst>
          </p:cNvPr>
          <p:cNvSpPr/>
          <p:nvPr/>
        </p:nvSpPr>
        <p:spPr>
          <a:xfrm>
            <a:off x="1693068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3" y="0"/>
                </a:lnTo>
                <a:lnTo>
                  <a:pt x="467003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32808241-E51C-82EB-B321-66AE83097226}"/>
              </a:ext>
            </a:extLst>
          </p:cNvPr>
          <p:cNvSpPr/>
          <p:nvPr/>
        </p:nvSpPr>
        <p:spPr>
          <a:xfrm>
            <a:off x="16303617" y="9024799"/>
            <a:ext cx="467003" cy="467003"/>
          </a:xfrm>
          <a:custGeom>
            <a:avLst/>
            <a:gdLst/>
            <a:ahLst/>
            <a:cxnLst/>
            <a:rect l="l" t="t" r="r" b="b"/>
            <a:pathLst>
              <a:path w="467003" h="467003">
                <a:moveTo>
                  <a:pt x="0" y="0"/>
                </a:moveTo>
                <a:lnTo>
                  <a:pt x="467002" y="0"/>
                </a:lnTo>
                <a:lnTo>
                  <a:pt x="467002" y="467002"/>
                </a:lnTo>
                <a:lnTo>
                  <a:pt x="0" y="4670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05515944-4602-384B-D335-D1E170389AED}"/>
              </a:ext>
            </a:extLst>
          </p:cNvPr>
          <p:cNvSpPr/>
          <p:nvPr/>
        </p:nvSpPr>
        <p:spPr>
          <a:xfrm>
            <a:off x="833391" y="1028700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 dirty="0"/>
          </a:p>
        </p:txBody>
      </p:sp>
      <p:grpSp>
        <p:nvGrpSpPr>
          <p:cNvPr id="31" name="Google Shape;364;p36">
            <a:extLst>
              <a:ext uri="{FF2B5EF4-FFF2-40B4-BE49-F238E27FC236}">
                <a16:creationId xmlns:a16="http://schemas.microsoft.com/office/drawing/2014/main" id="{ADBA33EB-19E9-5249-AC66-63C24FB50DCC}"/>
              </a:ext>
            </a:extLst>
          </p:cNvPr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32" name="Google Shape;365;p36">
              <a:extLst>
                <a:ext uri="{FF2B5EF4-FFF2-40B4-BE49-F238E27FC236}">
                  <a16:creationId xmlns:a16="http://schemas.microsoft.com/office/drawing/2014/main" id="{A325F509-06CC-ED9A-DF28-F916F5E96841}"/>
                </a:ext>
              </a:extLst>
            </p:cNvPr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A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33" name="Google Shape;366;p36">
              <a:extLst>
                <a:ext uri="{FF2B5EF4-FFF2-40B4-BE49-F238E27FC236}">
                  <a16:creationId xmlns:a16="http://schemas.microsoft.com/office/drawing/2014/main" id="{FA4C4329-9C89-A709-7A44-A85F5F318708}"/>
                </a:ext>
              </a:extLst>
            </p:cNvPr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Sistem</a:t>
              </a:r>
              <a:r>
                <a:rPr lang="en-US" sz="3200" b="1" dirty="0">
                  <a:latin typeface="Erlangga Sans 25" pitchFamily="50" charset="0"/>
                </a:rPr>
                <a:t> </a:t>
              </a:r>
              <a:r>
                <a:rPr lang="en-US" sz="3200" b="1" dirty="0" err="1">
                  <a:latin typeface="Erlangga Sans 25" pitchFamily="50" charset="0"/>
                </a:rPr>
                <a:t>Kodefikasi</a:t>
              </a:r>
              <a:r>
                <a:rPr lang="en-US" sz="3200" b="1" dirty="0">
                  <a:latin typeface="Erlangga Sans 25" pitchFamily="50" charset="0"/>
                </a:rPr>
                <a:t> Gambar</a:t>
              </a:r>
            </a:p>
          </p:txBody>
        </p:sp>
      </p:grpSp>
      <p:grpSp>
        <p:nvGrpSpPr>
          <p:cNvPr id="34" name="Google Shape;338;p36">
            <a:extLst>
              <a:ext uri="{FF2B5EF4-FFF2-40B4-BE49-F238E27FC236}">
                <a16:creationId xmlns:a16="http://schemas.microsoft.com/office/drawing/2014/main" id="{5B9427F1-B824-B011-C0D7-FA5E39179A9B}"/>
              </a:ext>
            </a:extLst>
          </p:cNvPr>
          <p:cNvGrpSpPr/>
          <p:nvPr/>
        </p:nvGrpSpPr>
        <p:grpSpPr>
          <a:xfrm>
            <a:off x="1371863" y="2423666"/>
            <a:ext cx="7078114" cy="640640"/>
            <a:chOff x="3291952" y="2869735"/>
            <a:chExt cx="8139463" cy="640640"/>
          </a:xfrm>
        </p:grpSpPr>
        <p:sp>
          <p:nvSpPr>
            <p:cNvPr id="35" name="Google Shape;339;p36">
              <a:extLst>
                <a:ext uri="{FF2B5EF4-FFF2-40B4-BE49-F238E27FC236}">
                  <a16:creationId xmlns:a16="http://schemas.microsoft.com/office/drawing/2014/main" id="{4ACC3AC6-1809-0D7F-E0B9-B872D82C3489}"/>
                </a:ext>
              </a:extLst>
            </p:cNvPr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40;p36">
              <a:extLst>
                <a:ext uri="{FF2B5EF4-FFF2-40B4-BE49-F238E27FC236}">
                  <a16:creationId xmlns:a16="http://schemas.microsoft.com/office/drawing/2014/main" id="{37D1B161-E186-5667-45EA-4BF14164F4C9}"/>
                </a:ext>
              </a:extLst>
            </p:cNvPr>
            <p:cNvSpPr txBox="1"/>
            <p:nvPr/>
          </p:nvSpPr>
          <p:spPr>
            <a:xfrm>
              <a:off x="4535727" y="2997775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Perspektif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&amp; </a:t>
              </a:r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Kedalaman</a:t>
              </a:r>
              <a:endParaRPr lang="en-US" sz="2400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37" name="Google Shape;341;p36">
              <a:extLst>
                <a:ext uri="{FF2B5EF4-FFF2-40B4-BE49-F238E27FC236}">
                  <a16:creationId xmlns:a16="http://schemas.microsoft.com/office/drawing/2014/main" id="{6876CD67-C232-A6FA-9332-3347AC1104DC}"/>
                </a:ext>
              </a:extLst>
            </p:cNvPr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42;p36">
              <a:extLst>
                <a:ext uri="{FF2B5EF4-FFF2-40B4-BE49-F238E27FC236}">
                  <a16:creationId xmlns:a16="http://schemas.microsoft.com/office/drawing/2014/main" id="{B7EE3850-3B17-2000-E6FB-B30BC6B0076F}"/>
                </a:ext>
              </a:extLst>
            </p:cNvPr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ea typeface="Arial"/>
                  <a:cs typeface="Arial"/>
                  <a:sym typeface="Arial"/>
                </a:rPr>
                <a:t>07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3DF9013-82AB-F4F9-3BAA-ED06B50045E9}"/>
              </a:ext>
            </a:extLst>
          </p:cNvPr>
          <p:cNvGrpSpPr/>
          <p:nvPr/>
        </p:nvGrpSpPr>
        <p:grpSpPr>
          <a:xfrm>
            <a:off x="2397504" y="4004035"/>
            <a:ext cx="4875352" cy="430887"/>
            <a:chOff x="2453455" y="3983956"/>
            <a:chExt cx="4875352" cy="430887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93BDDA8-2BB5-10C2-0575-0CD08F83529D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4855ABA-8C64-325F-C77C-BB4F56478DB9}"/>
                </a:ext>
              </a:extLst>
            </p:cNvPr>
            <p:cNvSpPr txBox="1"/>
            <p:nvPr/>
          </p:nvSpPr>
          <p:spPr>
            <a:xfrm>
              <a:off x="2877357" y="3983956"/>
              <a:ext cx="44514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Tumpang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tindih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objek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680F9AB-8F7F-ECBC-80D9-9B360BE454C2}"/>
              </a:ext>
            </a:extLst>
          </p:cNvPr>
          <p:cNvGrpSpPr/>
          <p:nvPr/>
        </p:nvGrpSpPr>
        <p:grpSpPr>
          <a:xfrm>
            <a:off x="10213807" y="3922152"/>
            <a:ext cx="3588684" cy="430887"/>
            <a:chOff x="2453455" y="3983956"/>
            <a:chExt cx="3588684" cy="430887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1F26BA0C-BF69-24A8-8335-AA4D39B855DD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E971CE7-99B5-D959-FB56-9CE227724550}"/>
                </a:ext>
              </a:extLst>
            </p:cNvPr>
            <p:cNvSpPr txBox="1"/>
            <p:nvPr/>
          </p:nvSpPr>
          <p:spPr>
            <a:xfrm>
              <a:off x="2877357" y="3983956"/>
              <a:ext cx="316478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Erlangga Sans 25" pitchFamily="50" charset="0"/>
                </a:rPr>
                <a:t>Satu </a:t>
              </a:r>
              <a:r>
                <a:rPr lang="en-US" sz="2200" dirty="0" err="1">
                  <a:latin typeface="Erlangga Sans 25" pitchFamily="50" charset="0"/>
                </a:rPr>
                <a:t>titik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CDDBAB18-D000-334B-74B0-37D6A9F74F4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0E6528-A207-F504-1ADD-503916165DB3}"/>
              </a:ext>
            </a:extLst>
          </p:cNvPr>
          <p:cNvSpPr txBox="1"/>
          <p:nvPr/>
        </p:nvSpPr>
        <p:spPr>
          <a:xfrm>
            <a:off x="2281402" y="3321321"/>
            <a:ext cx="653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Erlangga Sans 25" pitchFamily="50" charset="0"/>
              </a:rPr>
              <a:t>Kedalaman</a:t>
            </a:r>
            <a:r>
              <a:rPr lang="en-US" sz="2400" b="1" dirty="0">
                <a:latin typeface="Erlangga Sans 25" pitchFamily="50" charset="0"/>
              </a:rPr>
              <a:t> </a:t>
            </a:r>
            <a:r>
              <a:rPr lang="en-US" sz="2400" b="1" dirty="0" err="1">
                <a:latin typeface="Erlangga Sans 25" pitchFamily="50" charset="0"/>
              </a:rPr>
              <a:t>diperoleh</a:t>
            </a:r>
            <a:r>
              <a:rPr lang="en-US" sz="2400" b="1" dirty="0">
                <a:latin typeface="Erlangga Sans 25" pitchFamily="50" charset="0"/>
              </a:rPr>
              <a:t> </a:t>
            </a:r>
            <a:r>
              <a:rPr lang="en-US" sz="2400" b="1" dirty="0" err="1">
                <a:latin typeface="Erlangga Sans 25" pitchFamily="50" charset="0"/>
              </a:rPr>
              <a:t>melalui</a:t>
            </a:r>
            <a:r>
              <a:rPr lang="en-US" sz="2400" b="1" dirty="0">
                <a:latin typeface="Erlangga Sans 25" pitchFamily="50" charset="0"/>
              </a:rPr>
              <a:t>: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843F046-48D9-A7AD-EA74-3DEE0E3431B5}"/>
              </a:ext>
            </a:extLst>
          </p:cNvPr>
          <p:cNvGrpSpPr/>
          <p:nvPr/>
        </p:nvGrpSpPr>
        <p:grpSpPr>
          <a:xfrm>
            <a:off x="2397504" y="4553840"/>
            <a:ext cx="4875352" cy="430887"/>
            <a:chOff x="2453455" y="3983956"/>
            <a:chExt cx="4875352" cy="43088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F6AA7F0-53B3-417C-19E9-4B8B9C96E5FA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1F3535-0F62-7FD0-C91D-1AF50482926E}"/>
                </a:ext>
              </a:extLst>
            </p:cNvPr>
            <p:cNvSpPr txBox="1"/>
            <p:nvPr/>
          </p:nvSpPr>
          <p:spPr>
            <a:xfrm>
              <a:off x="2877357" y="3983956"/>
              <a:ext cx="44514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err="1">
                  <a:latin typeface="Erlangga Sans 25" pitchFamily="50" charset="0"/>
                </a:rPr>
                <a:t>Ukuran</a:t>
              </a:r>
              <a:r>
                <a:rPr lang="en-US" sz="2200" dirty="0">
                  <a:latin typeface="Erlangga Sans 25" pitchFamily="50" charset="0"/>
                </a:rPr>
                <a:t> &amp; </a:t>
              </a:r>
              <a:r>
                <a:rPr lang="en-US" sz="2200" dirty="0" err="1">
                  <a:latin typeface="Erlangga Sans 25" pitchFamily="50" charset="0"/>
                </a:rPr>
                <a:t>penempatan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objek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0DAAE79-0325-AD78-EA3F-AB2F9087DF0E}"/>
              </a:ext>
            </a:extLst>
          </p:cNvPr>
          <p:cNvGrpSpPr/>
          <p:nvPr/>
        </p:nvGrpSpPr>
        <p:grpSpPr>
          <a:xfrm>
            <a:off x="2397504" y="5119986"/>
            <a:ext cx="4875352" cy="430887"/>
            <a:chOff x="2453455" y="3983956"/>
            <a:chExt cx="4875352" cy="430887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35B6552-98A7-B183-317C-31630EFF5345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330D9C-67C7-9B05-D752-A7DFA712F801}"/>
                </a:ext>
              </a:extLst>
            </p:cNvPr>
            <p:cNvSpPr txBox="1"/>
            <p:nvPr/>
          </p:nvSpPr>
          <p:spPr>
            <a:xfrm>
              <a:off x="2877357" y="3983956"/>
              <a:ext cx="44514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err="1">
                  <a:latin typeface="Erlangga Sans 25" pitchFamily="50" charset="0"/>
                </a:rPr>
                <a:t>Perspektif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CB1B3DD-AC4C-4517-4A2E-C69A001A9FA2}"/>
              </a:ext>
            </a:extLst>
          </p:cNvPr>
          <p:cNvGrpSpPr/>
          <p:nvPr/>
        </p:nvGrpSpPr>
        <p:grpSpPr>
          <a:xfrm>
            <a:off x="2397504" y="5686132"/>
            <a:ext cx="4875352" cy="430887"/>
            <a:chOff x="2453455" y="3983956"/>
            <a:chExt cx="4875352" cy="430887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FD6EA55-F704-98A1-781D-3146F56FA79F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077B900-BC63-4FB8-3B08-692E2499D1FA}"/>
                </a:ext>
              </a:extLst>
            </p:cNvPr>
            <p:cNvSpPr txBox="1"/>
            <p:nvPr/>
          </p:nvSpPr>
          <p:spPr>
            <a:xfrm>
              <a:off x="2877357" y="3983956"/>
              <a:ext cx="44514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err="1">
                  <a:latin typeface="Erlangga Sans 25" pitchFamily="50" charset="0"/>
                </a:rPr>
                <a:t>Pencahayaan</a:t>
              </a:r>
              <a:r>
                <a:rPr lang="en-US" sz="2200" dirty="0">
                  <a:latin typeface="Erlangga Sans 25" pitchFamily="50" charset="0"/>
                </a:rPr>
                <a:t> &amp; </a:t>
              </a:r>
              <a:r>
                <a:rPr lang="en-US" sz="2200" dirty="0" err="1">
                  <a:latin typeface="Erlangga Sans 25" pitchFamily="50" charset="0"/>
                </a:rPr>
                <a:t>bayangan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10F893C-D75A-1F4A-EECC-F23D1F44220D}"/>
              </a:ext>
            </a:extLst>
          </p:cNvPr>
          <p:cNvGrpSpPr/>
          <p:nvPr/>
        </p:nvGrpSpPr>
        <p:grpSpPr>
          <a:xfrm>
            <a:off x="2397504" y="6264260"/>
            <a:ext cx="4875352" cy="430887"/>
            <a:chOff x="2453455" y="3983956"/>
            <a:chExt cx="4875352" cy="430887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FB0C823D-57B5-8997-F3C2-B7459F43C6BC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B67B9EE-16BC-6BD6-0C5D-F31B4F10A56A}"/>
                </a:ext>
              </a:extLst>
            </p:cNvPr>
            <p:cNvSpPr txBox="1"/>
            <p:nvPr/>
          </p:nvSpPr>
          <p:spPr>
            <a:xfrm>
              <a:off x="2877357" y="3983956"/>
              <a:ext cx="44514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err="1">
                  <a:latin typeface="Erlangga Sans 25" pitchFamily="50" charset="0"/>
                </a:rPr>
                <a:t>Perpentif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atmosferik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0800C1E-0F4A-4ED1-4E67-28581FBCAA6C}"/>
              </a:ext>
            </a:extLst>
          </p:cNvPr>
          <p:cNvSpPr txBox="1"/>
          <p:nvPr/>
        </p:nvSpPr>
        <p:spPr>
          <a:xfrm>
            <a:off x="10213807" y="3283272"/>
            <a:ext cx="653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Jenis </a:t>
            </a:r>
            <a:r>
              <a:rPr lang="en-US" sz="2400" b="1" dirty="0" err="1">
                <a:latin typeface="Erlangga Sans 25" pitchFamily="50" charset="0"/>
              </a:rPr>
              <a:t>perspektif</a:t>
            </a:r>
            <a:r>
              <a:rPr lang="en-US" sz="2400" b="1" dirty="0">
                <a:latin typeface="Erlangga Sans 25" pitchFamily="50" charset="0"/>
              </a:rPr>
              <a:t>: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3B4A6C5-65E6-D355-1F40-696F1A92730E}"/>
              </a:ext>
            </a:extLst>
          </p:cNvPr>
          <p:cNvGrpSpPr/>
          <p:nvPr/>
        </p:nvGrpSpPr>
        <p:grpSpPr>
          <a:xfrm>
            <a:off x="10213807" y="4519965"/>
            <a:ext cx="3588684" cy="430887"/>
            <a:chOff x="2453455" y="3983956"/>
            <a:chExt cx="3588684" cy="430887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0E646A6-F24E-4265-A43A-F832A92EA1CF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3CA1B7A-FB04-DD94-83F6-B9917448EFC0}"/>
                </a:ext>
              </a:extLst>
            </p:cNvPr>
            <p:cNvSpPr txBox="1"/>
            <p:nvPr/>
          </p:nvSpPr>
          <p:spPr>
            <a:xfrm>
              <a:off x="2877357" y="3983956"/>
              <a:ext cx="316478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Erlangga Sans 25" pitchFamily="50" charset="0"/>
                </a:rPr>
                <a:t>Dua </a:t>
              </a:r>
              <a:r>
                <a:rPr lang="en-US" sz="2200" dirty="0" err="1">
                  <a:latin typeface="Erlangga Sans 25" pitchFamily="50" charset="0"/>
                </a:rPr>
                <a:t>titik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E4D00C0-1225-3463-8D00-B7208EB154B1}"/>
              </a:ext>
            </a:extLst>
          </p:cNvPr>
          <p:cNvGrpSpPr/>
          <p:nvPr/>
        </p:nvGrpSpPr>
        <p:grpSpPr>
          <a:xfrm>
            <a:off x="10213807" y="5117778"/>
            <a:ext cx="3588684" cy="430887"/>
            <a:chOff x="2453455" y="3983956"/>
            <a:chExt cx="3588684" cy="430887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AC6E10B-86D6-1841-8288-E04DBD7C9117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34FE406-0854-67C7-5E61-7B10E73ED525}"/>
                </a:ext>
              </a:extLst>
            </p:cNvPr>
            <p:cNvSpPr txBox="1"/>
            <p:nvPr/>
          </p:nvSpPr>
          <p:spPr>
            <a:xfrm>
              <a:off x="2877357" y="3983956"/>
              <a:ext cx="316478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Erlangga Sans 25" pitchFamily="50" charset="0"/>
                </a:rPr>
                <a:t>Tiga </a:t>
              </a:r>
              <a:r>
                <a:rPr lang="en-US" sz="2200" dirty="0" err="1">
                  <a:latin typeface="Erlangga Sans 25" pitchFamily="50" charset="0"/>
                </a:rPr>
                <a:t>titik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sp>
        <p:nvSpPr>
          <p:cNvPr id="63" name="Freeform 5">
            <a:extLst>
              <a:ext uri="{FF2B5EF4-FFF2-40B4-BE49-F238E27FC236}">
                <a16:creationId xmlns:a16="http://schemas.microsoft.com/office/drawing/2014/main" id="{542F13AD-3A51-E8BF-E45D-079BCA14467A}"/>
              </a:ext>
            </a:extLst>
          </p:cNvPr>
          <p:cNvSpPr/>
          <p:nvPr/>
        </p:nvSpPr>
        <p:spPr>
          <a:xfrm>
            <a:off x="13202889" y="3601990"/>
            <a:ext cx="2687607" cy="2697723"/>
          </a:xfrm>
          <a:custGeom>
            <a:avLst/>
            <a:gdLst/>
            <a:ahLst/>
            <a:cxnLst/>
            <a:rect l="l" t="t" r="r" b="b"/>
            <a:pathLst>
              <a:path w="2687607" h="2697723">
                <a:moveTo>
                  <a:pt x="0" y="0"/>
                </a:moveTo>
                <a:lnTo>
                  <a:pt x="2687607" y="0"/>
                </a:lnTo>
                <a:lnTo>
                  <a:pt x="2687607" y="2697723"/>
                </a:lnTo>
                <a:lnTo>
                  <a:pt x="0" y="269772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4" name="Freeform 6">
            <a:extLst>
              <a:ext uri="{FF2B5EF4-FFF2-40B4-BE49-F238E27FC236}">
                <a16:creationId xmlns:a16="http://schemas.microsoft.com/office/drawing/2014/main" id="{97E7810D-0B9D-9342-D3E2-D3CE424E864F}"/>
              </a:ext>
            </a:extLst>
          </p:cNvPr>
          <p:cNvSpPr/>
          <p:nvPr/>
        </p:nvSpPr>
        <p:spPr>
          <a:xfrm>
            <a:off x="2600039" y="6797685"/>
            <a:ext cx="5477162" cy="2396553"/>
          </a:xfrm>
          <a:custGeom>
            <a:avLst/>
            <a:gdLst/>
            <a:ahLst/>
            <a:cxnLst/>
            <a:rect l="l" t="t" r="r" b="b"/>
            <a:pathLst>
              <a:path w="5849939" h="2488883">
                <a:moveTo>
                  <a:pt x="0" y="0"/>
                </a:moveTo>
                <a:lnTo>
                  <a:pt x="5849939" y="0"/>
                </a:lnTo>
                <a:lnTo>
                  <a:pt x="5849939" y="2488883"/>
                </a:lnTo>
                <a:lnTo>
                  <a:pt x="0" y="24888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47410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4" grpId="0"/>
      <p:bldP spid="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1C166-9738-4A26-FA33-1DDA6A8FE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3B2DBCA-B71A-14E0-A31C-8454DA1685AB}"/>
              </a:ext>
            </a:extLst>
          </p:cNvPr>
          <p:cNvSpPr/>
          <p:nvPr/>
        </p:nvSpPr>
        <p:spPr>
          <a:xfrm rot="5400000">
            <a:off x="14422662" y="-271867"/>
            <a:ext cx="5153784" cy="2576892"/>
          </a:xfrm>
          <a:custGeom>
            <a:avLst/>
            <a:gdLst/>
            <a:ahLst/>
            <a:cxnLst/>
            <a:rect l="l" t="t" r="r" b="b"/>
            <a:pathLst>
              <a:path w="5153784" h="2576892">
                <a:moveTo>
                  <a:pt x="0" y="0"/>
                </a:moveTo>
                <a:lnTo>
                  <a:pt x="5153784" y="0"/>
                </a:lnTo>
                <a:lnTo>
                  <a:pt x="5153784" y="2576892"/>
                </a:lnTo>
                <a:lnTo>
                  <a:pt x="0" y="25768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33D73F3-A160-B4E5-5C20-CE74ADCDC9A0}"/>
              </a:ext>
            </a:extLst>
          </p:cNvPr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1D6C97A-7396-81C4-F014-DB8F1C026242}"/>
              </a:ext>
            </a:extLst>
          </p:cNvPr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2A3F1742-DBA0-8A48-9EB4-EC258AAC624D}"/>
              </a:ext>
            </a:extLst>
          </p:cNvPr>
          <p:cNvSpPr/>
          <p:nvPr/>
        </p:nvSpPr>
        <p:spPr>
          <a:xfrm>
            <a:off x="-2057400" y="82296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>
            <a:extLst>
              <a:ext uri="{FF2B5EF4-FFF2-40B4-BE49-F238E27FC236}">
                <a16:creationId xmlns:a16="http://schemas.microsoft.com/office/drawing/2014/main" id="{1383308E-F7F5-E832-7F5C-02CCAAEE3234}"/>
              </a:ext>
            </a:extLst>
          </p:cNvPr>
          <p:cNvSpPr/>
          <p:nvPr/>
        </p:nvSpPr>
        <p:spPr>
          <a:xfrm>
            <a:off x="16831135" y="1200731"/>
            <a:ext cx="244607" cy="236963"/>
          </a:xfrm>
          <a:custGeom>
            <a:avLst/>
            <a:gdLst/>
            <a:ahLst/>
            <a:cxnLst/>
            <a:rect l="l" t="t" r="r" b="b"/>
            <a:pathLst>
              <a:path w="244607" h="236963">
                <a:moveTo>
                  <a:pt x="0" y="0"/>
                </a:moveTo>
                <a:lnTo>
                  <a:pt x="244607" y="0"/>
                </a:lnTo>
                <a:lnTo>
                  <a:pt x="244607" y="236963"/>
                </a:lnTo>
                <a:lnTo>
                  <a:pt x="0" y="2369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8402D516-CF40-7F7D-A7F6-496531D304CC}"/>
              </a:ext>
            </a:extLst>
          </p:cNvPr>
          <p:cNvSpPr/>
          <p:nvPr/>
        </p:nvSpPr>
        <p:spPr>
          <a:xfrm>
            <a:off x="739392" y="923615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 dirty="0"/>
          </a:p>
        </p:txBody>
      </p:sp>
      <p:grpSp>
        <p:nvGrpSpPr>
          <p:cNvPr id="36" name="Google Shape;364;p36">
            <a:extLst>
              <a:ext uri="{FF2B5EF4-FFF2-40B4-BE49-F238E27FC236}">
                <a16:creationId xmlns:a16="http://schemas.microsoft.com/office/drawing/2014/main" id="{CA3F3049-A865-A7CC-130C-FCD27E3FF420}"/>
              </a:ext>
            </a:extLst>
          </p:cNvPr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37" name="Google Shape;365;p36">
              <a:extLst>
                <a:ext uri="{FF2B5EF4-FFF2-40B4-BE49-F238E27FC236}">
                  <a16:creationId xmlns:a16="http://schemas.microsoft.com/office/drawing/2014/main" id="{F2661A18-12FB-7CB7-C482-8B827A6A8000}"/>
                </a:ext>
              </a:extLst>
            </p:cNvPr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A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38" name="Google Shape;366;p36">
              <a:extLst>
                <a:ext uri="{FF2B5EF4-FFF2-40B4-BE49-F238E27FC236}">
                  <a16:creationId xmlns:a16="http://schemas.microsoft.com/office/drawing/2014/main" id="{FA815C7E-4518-F06D-2050-5D74D5E795B5}"/>
                </a:ext>
              </a:extLst>
            </p:cNvPr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Sistem</a:t>
              </a:r>
              <a:r>
                <a:rPr lang="en-US" sz="3200" b="1" dirty="0">
                  <a:latin typeface="Erlangga Sans 25" pitchFamily="50" charset="0"/>
                </a:rPr>
                <a:t> </a:t>
              </a:r>
              <a:r>
                <a:rPr lang="en-US" sz="3200" b="1" dirty="0" err="1">
                  <a:latin typeface="Erlangga Sans 25" pitchFamily="50" charset="0"/>
                </a:rPr>
                <a:t>Kodefikasi</a:t>
              </a:r>
              <a:r>
                <a:rPr lang="en-US" sz="3200" b="1" dirty="0">
                  <a:latin typeface="Erlangga Sans 25" pitchFamily="50" charset="0"/>
                </a:rPr>
                <a:t> Gambar</a:t>
              </a:r>
            </a:p>
          </p:txBody>
        </p:sp>
      </p:grpSp>
      <p:grpSp>
        <p:nvGrpSpPr>
          <p:cNvPr id="39" name="Google Shape;338;p36">
            <a:extLst>
              <a:ext uri="{FF2B5EF4-FFF2-40B4-BE49-F238E27FC236}">
                <a16:creationId xmlns:a16="http://schemas.microsoft.com/office/drawing/2014/main" id="{70C57C69-E9B7-62DA-52AF-4B976DFF7B5A}"/>
              </a:ext>
            </a:extLst>
          </p:cNvPr>
          <p:cNvGrpSpPr/>
          <p:nvPr/>
        </p:nvGrpSpPr>
        <p:grpSpPr>
          <a:xfrm>
            <a:off x="1371863" y="2423666"/>
            <a:ext cx="7115182" cy="640640"/>
            <a:chOff x="3291952" y="2869735"/>
            <a:chExt cx="8182089" cy="640640"/>
          </a:xfrm>
        </p:grpSpPr>
        <p:sp>
          <p:nvSpPr>
            <p:cNvPr id="40" name="Google Shape;339;p36">
              <a:extLst>
                <a:ext uri="{FF2B5EF4-FFF2-40B4-BE49-F238E27FC236}">
                  <a16:creationId xmlns:a16="http://schemas.microsoft.com/office/drawing/2014/main" id="{211E3829-B54E-4EAA-7B3D-CD2FE66E5535}"/>
                </a:ext>
              </a:extLst>
            </p:cNvPr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340;p36">
              <a:extLst>
                <a:ext uri="{FF2B5EF4-FFF2-40B4-BE49-F238E27FC236}">
                  <a16:creationId xmlns:a16="http://schemas.microsoft.com/office/drawing/2014/main" id="{4FA88310-B94F-B27C-D696-18987C713079}"/>
                </a:ext>
              </a:extLst>
            </p:cNvPr>
            <p:cNvSpPr txBox="1"/>
            <p:nvPr/>
          </p:nvSpPr>
          <p:spPr>
            <a:xfrm>
              <a:off x="4578353" y="2938253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Komposisi</a:t>
              </a:r>
              <a:endParaRPr lang="en-US" sz="2400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42" name="Google Shape;341;p36">
              <a:extLst>
                <a:ext uri="{FF2B5EF4-FFF2-40B4-BE49-F238E27FC236}">
                  <a16:creationId xmlns:a16="http://schemas.microsoft.com/office/drawing/2014/main" id="{2BA8A702-CE22-5589-0A35-E805ADA9E878}"/>
                </a:ext>
              </a:extLst>
            </p:cNvPr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42;p36">
              <a:extLst>
                <a:ext uri="{FF2B5EF4-FFF2-40B4-BE49-F238E27FC236}">
                  <a16:creationId xmlns:a16="http://schemas.microsoft.com/office/drawing/2014/main" id="{CEDF0C58-2B3A-4539-BB94-81452B5F8360}"/>
                </a:ext>
              </a:extLst>
            </p:cNvPr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cs typeface="Arial"/>
                  <a:sym typeface="Arial"/>
                </a:rPr>
                <a:t>08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B409B021-CBBF-5BFE-1FB9-0BB7DB640C8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8401D5-31F9-C143-FF0D-827D645E0D84}"/>
              </a:ext>
            </a:extLst>
          </p:cNvPr>
          <p:cNvSpPr txBox="1"/>
          <p:nvPr/>
        </p:nvSpPr>
        <p:spPr>
          <a:xfrm>
            <a:off x="2161463" y="3259973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a. </a:t>
            </a:r>
            <a:r>
              <a:rPr lang="en-US" sz="2400" b="1" dirty="0" err="1">
                <a:latin typeface="Erlangga Sans 25" pitchFamily="50" charset="0"/>
              </a:rPr>
              <a:t>Aturan</a:t>
            </a:r>
            <a:r>
              <a:rPr lang="en-US" sz="2400" b="1" dirty="0">
                <a:latin typeface="Erlangga Sans 25" pitchFamily="50" charset="0"/>
              </a:rPr>
              <a:t> </a:t>
            </a:r>
            <a:r>
              <a:rPr lang="en-US" sz="2400" b="1" dirty="0" err="1">
                <a:latin typeface="Erlangga Sans 25" pitchFamily="50" charset="0"/>
              </a:rPr>
              <a:t>sepertiga</a:t>
            </a:r>
            <a:r>
              <a:rPr lang="en-US" sz="2400" b="1" dirty="0">
                <a:latin typeface="Erlangga Sans 25" pitchFamily="50" charset="0"/>
              </a:rPr>
              <a:t> (</a:t>
            </a:r>
            <a:r>
              <a:rPr lang="en-US" sz="2400" b="1" i="1" dirty="0">
                <a:latin typeface="Erlangga Sans 25" pitchFamily="50" charset="0"/>
              </a:rPr>
              <a:t>Rules of Thirds</a:t>
            </a:r>
            <a:r>
              <a:rPr lang="en-US" sz="2400" b="1" dirty="0">
                <a:latin typeface="Erlangga Sans 25" pitchFamily="50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C90DD1-F076-7C8E-76CA-D1F10C83A7F2}"/>
              </a:ext>
            </a:extLst>
          </p:cNvPr>
          <p:cNvSpPr txBox="1"/>
          <p:nvPr/>
        </p:nvSpPr>
        <p:spPr>
          <a:xfrm>
            <a:off x="2161463" y="3879006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b. </a:t>
            </a:r>
            <a:r>
              <a:rPr lang="en-US" sz="2400" b="1" dirty="0" err="1">
                <a:latin typeface="Erlangga Sans 25" pitchFamily="50" charset="0"/>
              </a:rPr>
              <a:t>Komposisi</a:t>
            </a:r>
            <a:r>
              <a:rPr lang="en-US" sz="2400" b="1" dirty="0">
                <a:latin typeface="Erlangga Sans 25" pitchFamily="50" charset="0"/>
              </a:rPr>
              <a:t> di </a:t>
            </a:r>
            <a:r>
              <a:rPr lang="en-US" sz="2400" b="1" dirty="0" err="1">
                <a:latin typeface="Erlangga Sans 25" pitchFamily="50" charset="0"/>
              </a:rPr>
              <a:t>tengah</a:t>
            </a:r>
            <a:r>
              <a:rPr lang="en-US" sz="2400" b="1" dirty="0">
                <a:latin typeface="Erlangga Sans 25" pitchFamily="50" charset="0"/>
              </a:rPr>
              <a:t> dan </a:t>
            </a:r>
            <a:r>
              <a:rPr lang="en-US" sz="2400" b="1" dirty="0" err="1">
                <a:latin typeface="Erlangga Sans 25" pitchFamily="50" charset="0"/>
              </a:rPr>
              <a:t>simetris</a:t>
            </a:r>
            <a:endParaRPr lang="en-US" sz="2400" b="1" dirty="0">
              <a:latin typeface="Erlangga Sans 25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80523F-DF32-8FD5-AAFD-BA999E8F1309}"/>
              </a:ext>
            </a:extLst>
          </p:cNvPr>
          <p:cNvSpPr txBox="1"/>
          <p:nvPr/>
        </p:nvSpPr>
        <p:spPr>
          <a:xfrm>
            <a:off x="2161463" y="4493083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c. </a:t>
            </a:r>
            <a:r>
              <a:rPr lang="en-US" sz="2400" b="1" i="1" dirty="0">
                <a:latin typeface="Erlangga Sans 25" pitchFamily="50" charset="0"/>
              </a:rPr>
              <a:t>Frame</a:t>
            </a:r>
            <a:r>
              <a:rPr lang="en-US" sz="2400" b="1" dirty="0">
                <a:latin typeface="Erlangga Sans 25" pitchFamily="50" charset="0"/>
              </a:rPr>
              <a:t> di </a:t>
            </a:r>
            <a:r>
              <a:rPr lang="en-US" sz="2400" b="1" dirty="0" err="1">
                <a:latin typeface="Erlangga Sans 25" pitchFamily="50" charset="0"/>
              </a:rPr>
              <a:t>dalam</a:t>
            </a:r>
            <a:r>
              <a:rPr lang="en-US" sz="2400" b="1" dirty="0">
                <a:latin typeface="Erlangga Sans 25" pitchFamily="50" charset="0"/>
              </a:rPr>
              <a:t> </a:t>
            </a:r>
            <a:r>
              <a:rPr lang="en-US" sz="2400" b="1" i="1" dirty="0">
                <a:latin typeface="Erlangga Sans 25" pitchFamily="50" charset="0"/>
              </a:rPr>
              <a:t>Frame</a:t>
            </a:r>
            <a:endParaRPr lang="en-US" sz="2400" b="1" dirty="0">
              <a:latin typeface="Erlangga Sans 25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5E8BC1-3603-AA30-44DB-2224517134AD}"/>
              </a:ext>
            </a:extLst>
          </p:cNvPr>
          <p:cNvSpPr txBox="1"/>
          <p:nvPr/>
        </p:nvSpPr>
        <p:spPr>
          <a:xfrm>
            <a:off x="9229404" y="3259973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e. Garis yang </a:t>
            </a:r>
            <a:r>
              <a:rPr lang="en-US" sz="2400" b="1" dirty="0" err="1">
                <a:latin typeface="Erlangga Sans 25" pitchFamily="50" charset="0"/>
              </a:rPr>
              <a:t>menonjol</a:t>
            </a:r>
            <a:endParaRPr lang="en-US" sz="2400" b="1" dirty="0">
              <a:latin typeface="Erlangga Sans 25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4082AE-D7C8-4DB7-8F9A-40A4A97175B0}"/>
              </a:ext>
            </a:extLst>
          </p:cNvPr>
          <p:cNvSpPr txBox="1"/>
          <p:nvPr/>
        </p:nvSpPr>
        <p:spPr>
          <a:xfrm>
            <a:off x="9231204" y="3874050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f. Pola diagonal dan </a:t>
            </a:r>
            <a:r>
              <a:rPr lang="en-US" sz="2400" b="1" dirty="0" err="1">
                <a:latin typeface="Erlangga Sans 25" pitchFamily="50" charset="0"/>
              </a:rPr>
              <a:t>segitiga</a:t>
            </a:r>
            <a:endParaRPr lang="en-US" sz="2400" b="1" dirty="0">
              <a:latin typeface="Erlangga Sans 25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0AF696-91FB-6DC8-48DF-BB7D35FD742B}"/>
              </a:ext>
            </a:extLst>
          </p:cNvPr>
          <p:cNvSpPr txBox="1"/>
          <p:nvPr/>
        </p:nvSpPr>
        <p:spPr>
          <a:xfrm>
            <a:off x="9233004" y="4488127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h. </a:t>
            </a:r>
            <a:r>
              <a:rPr lang="en-US" sz="2400" b="1" dirty="0" err="1">
                <a:latin typeface="Erlangga Sans 25" pitchFamily="50" charset="0"/>
              </a:rPr>
              <a:t>Penuhi</a:t>
            </a:r>
            <a:r>
              <a:rPr lang="en-US" sz="2400" b="1" dirty="0">
                <a:latin typeface="Erlangga Sans 25" pitchFamily="50" charset="0"/>
              </a:rPr>
              <a:t> </a:t>
            </a:r>
            <a:r>
              <a:rPr lang="en-US" sz="2400" b="1" dirty="0" err="1">
                <a:latin typeface="Erlangga Sans 25" pitchFamily="50" charset="0"/>
              </a:rPr>
              <a:t>bingkai</a:t>
            </a:r>
            <a:r>
              <a:rPr lang="en-US" sz="2400" b="1" dirty="0">
                <a:latin typeface="Erlangga Sans 25" pitchFamily="50" charset="0"/>
              </a:rPr>
              <a:t> </a:t>
            </a:r>
            <a:r>
              <a:rPr lang="en-US" sz="2400" b="1" dirty="0" err="1">
                <a:latin typeface="Erlangga Sans 25" pitchFamily="50" charset="0"/>
              </a:rPr>
              <a:t>foto</a:t>
            </a:r>
            <a:endParaRPr lang="en-US" sz="2400" b="1" dirty="0">
              <a:latin typeface="Erlangga Sans 25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F2166D-C10A-FF33-9073-83857716A8CE}"/>
              </a:ext>
            </a:extLst>
          </p:cNvPr>
          <p:cNvSpPr txBox="1"/>
          <p:nvPr/>
        </p:nvSpPr>
        <p:spPr>
          <a:xfrm>
            <a:off x="2161463" y="5086429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d. </a:t>
            </a:r>
            <a:r>
              <a:rPr lang="en-US" sz="2400" b="1" dirty="0" err="1">
                <a:latin typeface="Erlangga Sans 25" pitchFamily="50" charset="0"/>
              </a:rPr>
              <a:t>Menempatkan</a:t>
            </a:r>
            <a:r>
              <a:rPr lang="en-US" sz="2400" b="1" dirty="0">
                <a:latin typeface="Erlangga Sans 25" pitchFamily="50" charset="0"/>
              </a:rPr>
              <a:t> </a:t>
            </a:r>
            <a:r>
              <a:rPr lang="en-US" sz="2400" b="1" dirty="0" err="1">
                <a:latin typeface="Erlangga Sans 25" pitchFamily="50" charset="0"/>
              </a:rPr>
              <a:t>objek</a:t>
            </a:r>
            <a:endParaRPr lang="en-US" sz="2400" b="1" dirty="0">
              <a:latin typeface="Erlangga Sans 25" pitchFamily="50" charset="0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AF461D91-BBA5-C7AF-FC4F-DCDA93856F10}"/>
              </a:ext>
            </a:extLst>
          </p:cNvPr>
          <p:cNvSpPr/>
          <p:nvPr/>
        </p:nvSpPr>
        <p:spPr>
          <a:xfrm>
            <a:off x="3886201" y="6184347"/>
            <a:ext cx="2133600" cy="2045254"/>
          </a:xfrm>
          <a:custGeom>
            <a:avLst/>
            <a:gdLst/>
            <a:ahLst/>
            <a:cxnLst/>
            <a:rect l="l" t="t" r="r" b="b"/>
            <a:pathLst>
              <a:path w="2429053" h="2429053">
                <a:moveTo>
                  <a:pt x="0" y="0"/>
                </a:moveTo>
                <a:lnTo>
                  <a:pt x="2429052" y="0"/>
                </a:lnTo>
                <a:lnTo>
                  <a:pt x="2429052" y="2429053"/>
                </a:lnTo>
                <a:lnTo>
                  <a:pt x="0" y="24290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3128E3E0-9E73-3F74-F9FE-8707DF8C4E01}"/>
              </a:ext>
            </a:extLst>
          </p:cNvPr>
          <p:cNvSpPr/>
          <p:nvPr/>
        </p:nvSpPr>
        <p:spPr>
          <a:xfrm>
            <a:off x="10544175" y="5616570"/>
            <a:ext cx="2667000" cy="2750790"/>
          </a:xfrm>
          <a:custGeom>
            <a:avLst/>
            <a:gdLst/>
            <a:ahLst/>
            <a:cxnLst/>
            <a:rect l="l" t="t" r="r" b="b"/>
            <a:pathLst>
              <a:path w="3270431" h="3258167">
                <a:moveTo>
                  <a:pt x="0" y="0"/>
                </a:moveTo>
                <a:lnTo>
                  <a:pt x="3270431" y="0"/>
                </a:lnTo>
                <a:lnTo>
                  <a:pt x="3270431" y="3258167"/>
                </a:lnTo>
                <a:lnTo>
                  <a:pt x="0" y="32581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26968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0D6FD-45F9-15F0-28F1-9FCD6F132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A0CBF8F9-DBCF-BCFB-3AEF-AD90372B2516}"/>
              </a:ext>
            </a:extLst>
          </p:cNvPr>
          <p:cNvSpPr/>
          <p:nvPr/>
        </p:nvSpPr>
        <p:spPr>
          <a:xfrm>
            <a:off x="875046" y="896087"/>
            <a:ext cx="16939008" cy="8310702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900"/>
          </a:p>
        </p:txBody>
      </p:sp>
      <p:grpSp>
        <p:nvGrpSpPr>
          <p:cNvPr id="40" name="Google Shape;364;p36">
            <a:extLst>
              <a:ext uri="{FF2B5EF4-FFF2-40B4-BE49-F238E27FC236}">
                <a16:creationId xmlns:a16="http://schemas.microsoft.com/office/drawing/2014/main" id="{C2472CF5-2064-B13B-1118-AF50F5C6D286}"/>
              </a:ext>
            </a:extLst>
          </p:cNvPr>
          <p:cNvGrpSpPr/>
          <p:nvPr/>
        </p:nvGrpSpPr>
        <p:grpSpPr>
          <a:xfrm>
            <a:off x="1371863" y="1382663"/>
            <a:ext cx="13344142" cy="776400"/>
            <a:chOff x="862053" y="1581801"/>
            <a:chExt cx="6672071" cy="388200"/>
          </a:xfrm>
        </p:grpSpPr>
        <p:sp>
          <p:nvSpPr>
            <p:cNvPr id="41" name="Google Shape;365;p36">
              <a:extLst>
                <a:ext uri="{FF2B5EF4-FFF2-40B4-BE49-F238E27FC236}">
                  <a16:creationId xmlns:a16="http://schemas.microsoft.com/office/drawing/2014/main" id="{49484FE9-7495-FB05-3F1E-B1B3A8E63879}"/>
                </a:ext>
              </a:extLst>
            </p:cNvPr>
            <p:cNvSpPr/>
            <p:nvPr/>
          </p:nvSpPr>
          <p:spPr>
            <a:xfrm>
              <a:off x="862053" y="1581801"/>
              <a:ext cx="394800" cy="3882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ctr"/>
              <a:r>
                <a:rPr lang="en" sz="2800" b="1" dirty="0">
                  <a:solidFill>
                    <a:schemeClr val="bg1"/>
                  </a:solidFill>
                  <a:latin typeface="Erlangga Sans 25" pitchFamily="50" charset="0"/>
                </a:rPr>
                <a:t>B</a:t>
              </a:r>
              <a:endParaRPr sz="2800" b="1" dirty="0">
                <a:solidFill>
                  <a:schemeClr val="bg1"/>
                </a:solidFill>
                <a:latin typeface="Erlangga Sans 25" pitchFamily="50" charset="0"/>
              </a:endParaRPr>
            </a:p>
          </p:txBody>
        </p:sp>
        <p:sp>
          <p:nvSpPr>
            <p:cNvPr id="42" name="Google Shape;366;p36">
              <a:extLst>
                <a:ext uri="{FF2B5EF4-FFF2-40B4-BE49-F238E27FC236}">
                  <a16:creationId xmlns:a16="http://schemas.microsoft.com/office/drawing/2014/main" id="{027D88FE-0A3E-5545-3F33-469E671749FB}"/>
                </a:ext>
              </a:extLst>
            </p:cNvPr>
            <p:cNvSpPr txBox="1"/>
            <p:nvPr/>
          </p:nvSpPr>
          <p:spPr>
            <a:xfrm>
              <a:off x="1384706" y="1629717"/>
              <a:ext cx="6149418" cy="292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3200" b="1" dirty="0" err="1">
                  <a:latin typeface="Erlangga Sans 25" pitchFamily="50" charset="0"/>
                </a:rPr>
                <a:t>Pengolahan</a:t>
              </a:r>
              <a:r>
                <a:rPr lang="en-US" sz="3200" b="1" dirty="0">
                  <a:latin typeface="Erlangga Sans 25" pitchFamily="50" charset="0"/>
                </a:rPr>
                <a:t> Citra</a:t>
              </a:r>
            </a:p>
          </p:txBody>
        </p:sp>
      </p:grpSp>
      <p:grpSp>
        <p:nvGrpSpPr>
          <p:cNvPr id="43" name="Google Shape;338;p36">
            <a:extLst>
              <a:ext uri="{FF2B5EF4-FFF2-40B4-BE49-F238E27FC236}">
                <a16:creationId xmlns:a16="http://schemas.microsoft.com/office/drawing/2014/main" id="{B0C61895-DC15-3799-3730-72B253FA3027}"/>
              </a:ext>
            </a:extLst>
          </p:cNvPr>
          <p:cNvGrpSpPr/>
          <p:nvPr/>
        </p:nvGrpSpPr>
        <p:grpSpPr>
          <a:xfrm>
            <a:off x="1371863" y="2423666"/>
            <a:ext cx="7162537" cy="640640"/>
            <a:chOff x="3291952" y="2869735"/>
            <a:chExt cx="8236545" cy="640640"/>
          </a:xfrm>
        </p:grpSpPr>
        <p:sp>
          <p:nvSpPr>
            <p:cNvPr id="44" name="Google Shape;339;p36">
              <a:extLst>
                <a:ext uri="{FF2B5EF4-FFF2-40B4-BE49-F238E27FC236}">
                  <a16:creationId xmlns:a16="http://schemas.microsoft.com/office/drawing/2014/main" id="{6E819ECE-897F-27B4-7570-0B0EEDB48BD8}"/>
                </a:ext>
              </a:extLst>
            </p:cNvPr>
            <p:cNvSpPr/>
            <p:nvPr/>
          </p:nvSpPr>
          <p:spPr>
            <a:xfrm>
              <a:off x="3291954" y="2876475"/>
              <a:ext cx="7552499" cy="6339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8CBF3A"/>
                </a:solidFill>
                <a:latin typeface="Erlangga Sans 25" pitchFamily="50" charset="0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340;p36">
              <a:extLst>
                <a:ext uri="{FF2B5EF4-FFF2-40B4-BE49-F238E27FC236}">
                  <a16:creationId xmlns:a16="http://schemas.microsoft.com/office/drawing/2014/main" id="{F9ADDED5-84F9-1BE3-6485-57B48ED8B035}"/>
                </a:ext>
              </a:extLst>
            </p:cNvPr>
            <p:cNvSpPr txBox="1"/>
            <p:nvPr/>
          </p:nvSpPr>
          <p:spPr>
            <a:xfrm>
              <a:off x="4632809" y="2964564"/>
              <a:ext cx="6895688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pPr lvl="0"/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Format </a:t>
              </a:r>
              <a:r>
                <a:rPr lang="en-US" sz="2400" i="1" dirty="0">
                  <a:solidFill>
                    <a:schemeClr val="bg1"/>
                  </a:solidFill>
                  <a:latin typeface="Erlangga Sans 25" pitchFamily="50" charset="0"/>
                </a:rPr>
                <a:t>File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Standar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Erlangga Sans 25" pitchFamily="50" charset="0"/>
                </a:rPr>
                <a:t>untuk</a:t>
              </a:r>
              <a:r>
                <a:rPr lang="en-US" sz="2400" dirty="0">
                  <a:solidFill>
                    <a:schemeClr val="bg1"/>
                  </a:solidFill>
                  <a:latin typeface="Erlangga Sans 25" pitchFamily="50" charset="0"/>
                </a:rPr>
                <a:t> Gambar</a:t>
              </a:r>
            </a:p>
          </p:txBody>
        </p:sp>
        <p:sp>
          <p:nvSpPr>
            <p:cNvPr id="46" name="Google Shape;341;p36">
              <a:extLst>
                <a:ext uri="{FF2B5EF4-FFF2-40B4-BE49-F238E27FC236}">
                  <a16:creationId xmlns:a16="http://schemas.microsoft.com/office/drawing/2014/main" id="{777997E3-16F9-3E30-BA46-50DBEE378EF4}"/>
                </a:ext>
              </a:extLst>
            </p:cNvPr>
            <p:cNvSpPr/>
            <p:nvPr/>
          </p:nvSpPr>
          <p:spPr>
            <a:xfrm>
              <a:off x="3291952" y="2869735"/>
              <a:ext cx="1051500" cy="6405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txBody>
            <a:bodyPr spcFirstLastPara="1" wrap="square" lIns="91450" tIns="45700" rIns="91450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Erlangga Sans 25" pitchFamily="50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342;p36">
              <a:extLst>
                <a:ext uri="{FF2B5EF4-FFF2-40B4-BE49-F238E27FC236}">
                  <a16:creationId xmlns:a16="http://schemas.microsoft.com/office/drawing/2014/main" id="{38CC4464-FF8C-4BD2-F02C-7CB94067E946}"/>
                </a:ext>
              </a:extLst>
            </p:cNvPr>
            <p:cNvSpPr txBox="1"/>
            <p:nvPr/>
          </p:nvSpPr>
          <p:spPr>
            <a:xfrm>
              <a:off x="3491155" y="2953825"/>
              <a:ext cx="8523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50" tIns="45700" rIns="91450" bIns="45700" anchor="t" anchorCtr="0">
              <a:spAutoFit/>
            </a:bodyPr>
            <a:lstStyle/>
            <a:p>
              <a:r>
                <a:rPr lang="en" sz="2800" b="1" dirty="0">
                  <a:solidFill>
                    <a:schemeClr val="accent3">
                      <a:lumMod val="75000"/>
                    </a:schemeClr>
                  </a:solidFill>
                  <a:latin typeface="Erlangga Sans 25" pitchFamily="50" charset="0"/>
                  <a:cs typeface="Arial"/>
                  <a:sym typeface="Arial"/>
                </a:rPr>
                <a:t>01</a:t>
              </a:r>
              <a:endParaRPr sz="1400" dirty="0">
                <a:solidFill>
                  <a:schemeClr val="accent3">
                    <a:lumMod val="75000"/>
                  </a:schemeClr>
                </a:solidFill>
                <a:latin typeface="Erlangga Sans 25" pitchFamily="50" charset="0"/>
              </a:endParaRPr>
            </a:p>
          </p:txBody>
        </p:sp>
      </p:grpSp>
      <p:sp>
        <p:nvSpPr>
          <p:cNvPr id="2" name="AutoShape 2">
            <a:extLst>
              <a:ext uri="{FF2B5EF4-FFF2-40B4-BE49-F238E27FC236}">
                <a16:creationId xmlns:a16="http://schemas.microsoft.com/office/drawing/2014/main" id="{ACA33120-258C-A146-8D0C-FA0B604B63AC}"/>
              </a:ext>
            </a:extLst>
          </p:cNvPr>
          <p:cNvSpPr/>
          <p:nvPr/>
        </p:nvSpPr>
        <p:spPr>
          <a:xfrm>
            <a:off x="14716004" y="1028700"/>
            <a:ext cx="2543296" cy="0"/>
          </a:xfrm>
          <a:prstGeom prst="line">
            <a:avLst/>
          </a:prstGeom>
          <a:ln w="581025" cap="rnd">
            <a:solidFill>
              <a:srgbClr val="63AF3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24CF087-5EF0-DFB2-0EAE-6EA2F01FFEB8}"/>
              </a:ext>
            </a:extLst>
          </p:cNvPr>
          <p:cNvSpPr/>
          <p:nvPr/>
        </p:nvSpPr>
        <p:spPr>
          <a:xfrm>
            <a:off x="16751921" y="1102347"/>
            <a:ext cx="433731" cy="433731"/>
          </a:xfrm>
          <a:custGeom>
            <a:avLst/>
            <a:gdLst/>
            <a:ahLst/>
            <a:cxnLst/>
            <a:rect l="l" t="t" r="r" b="b"/>
            <a:pathLst>
              <a:path w="433731" h="433731">
                <a:moveTo>
                  <a:pt x="0" y="0"/>
                </a:moveTo>
                <a:lnTo>
                  <a:pt x="433731" y="0"/>
                </a:lnTo>
                <a:lnTo>
                  <a:pt x="433731" y="433731"/>
                </a:lnTo>
                <a:lnTo>
                  <a:pt x="0" y="433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3E6C542-40CC-DFD3-7213-0F7733442CF3}"/>
              </a:ext>
            </a:extLst>
          </p:cNvPr>
          <p:cNvSpPr/>
          <p:nvPr/>
        </p:nvSpPr>
        <p:spPr>
          <a:xfrm rot="-5400000" flipH="1">
            <a:off x="16575473" y="8574473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7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7" y="1712527"/>
                </a:lnTo>
                <a:lnTo>
                  <a:pt x="171252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F0E812C-8D36-6C8C-9C9B-E706992C2424}"/>
              </a:ext>
            </a:extLst>
          </p:cNvPr>
          <p:cNvSpPr/>
          <p:nvPr/>
        </p:nvSpPr>
        <p:spPr>
          <a:xfrm rot="-5400000" flipH="1">
            <a:off x="16101527" y="8014764"/>
            <a:ext cx="1712527" cy="1712527"/>
          </a:xfrm>
          <a:custGeom>
            <a:avLst/>
            <a:gdLst/>
            <a:ahLst/>
            <a:cxnLst/>
            <a:rect l="l" t="t" r="r" b="b"/>
            <a:pathLst>
              <a:path w="1712527" h="1712527">
                <a:moveTo>
                  <a:pt x="1712528" y="0"/>
                </a:moveTo>
                <a:lnTo>
                  <a:pt x="0" y="0"/>
                </a:lnTo>
                <a:lnTo>
                  <a:pt x="0" y="1712527"/>
                </a:lnTo>
                <a:lnTo>
                  <a:pt x="1712528" y="1712527"/>
                </a:lnTo>
                <a:lnTo>
                  <a:pt x="171252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937C9870-F1CC-A4E5-ED08-9C6ADB2367EE}"/>
              </a:ext>
            </a:extLst>
          </p:cNvPr>
          <p:cNvSpPr/>
          <p:nvPr/>
        </p:nvSpPr>
        <p:spPr>
          <a:xfrm>
            <a:off x="-2057400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C1A7421-9BF7-4B77-3869-1861DD13E5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6643"/>
            <a:ext cx="18295084" cy="8532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E3DB38-14AA-B6DE-1439-A95DD0B10A90}"/>
              </a:ext>
            </a:extLst>
          </p:cNvPr>
          <p:cNvSpPr txBox="1"/>
          <p:nvPr/>
        </p:nvSpPr>
        <p:spPr>
          <a:xfrm>
            <a:off x="2161463" y="3259973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a. JPEG </a:t>
            </a:r>
            <a:r>
              <a:rPr lang="en-US" sz="2400" b="1" dirty="0" err="1">
                <a:latin typeface="Erlangga Sans 25" pitchFamily="50" charset="0"/>
              </a:rPr>
              <a:t>atau</a:t>
            </a:r>
            <a:r>
              <a:rPr lang="en-US" sz="2400" b="1" dirty="0">
                <a:latin typeface="Erlangga Sans 25" pitchFamily="50" charset="0"/>
              </a:rPr>
              <a:t> JPG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283C8F-A1A9-5900-0515-7075C291F531}"/>
              </a:ext>
            </a:extLst>
          </p:cNvPr>
          <p:cNvSpPr txBox="1"/>
          <p:nvPr/>
        </p:nvSpPr>
        <p:spPr>
          <a:xfrm>
            <a:off x="2161463" y="4521627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b. PNG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8917D2-94B3-79DF-7804-8AC02190D293}"/>
              </a:ext>
            </a:extLst>
          </p:cNvPr>
          <p:cNvSpPr txBox="1"/>
          <p:nvPr/>
        </p:nvSpPr>
        <p:spPr>
          <a:xfrm>
            <a:off x="2161463" y="5766462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c. GIF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F06F0E-D799-0C94-8189-44B86E3A73AA}"/>
              </a:ext>
            </a:extLst>
          </p:cNvPr>
          <p:cNvSpPr txBox="1"/>
          <p:nvPr/>
        </p:nvSpPr>
        <p:spPr>
          <a:xfrm>
            <a:off x="2161463" y="7020197"/>
            <a:ext cx="777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Erlangga Sans 25" pitchFamily="50" charset="0"/>
              </a:rPr>
              <a:t>d. TIFF</a:t>
            </a: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CE0B7BA-6C70-53EF-A0E4-2859774A1284}"/>
              </a:ext>
            </a:extLst>
          </p:cNvPr>
          <p:cNvSpPr/>
          <p:nvPr/>
        </p:nvSpPr>
        <p:spPr>
          <a:xfrm>
            <a:off x="15028665" y="3674282"/>
            <a:ext cx="2195744" cy="2342127"/>
          </a:xfrm>
          <a:custGeom>
            <a:avLst/>
            <a:gdLst/>
            <a:ahLst/>
            <a:cxnLst/>
            <a:rect l="l" t="t" r="r" b="b"/>
            <a:pathLst>
              <a:path w="2195744" h="2342127">
                <a:moveTo>
                  <a:pt x="0" y="0"/>
                </a:moveTo>
                <a:lnTo>
                  <a:pt x="2195745" y="0"/>
                </a:lnTo>
                <a:lnTo>
                  <a:pt x="2195745" y="2342128"/>
                </a:lnTo>
                <a:lnTo>
                  <a:pt x="0" y="234212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5390B895-286C-4622-D14D-ECC3E94A7929}"/>
              </a:ext>
            </a:extLst>
          </p:cNvPr>
          <p:cNvSpPr/>
          <p:nvPr/>
        </p:nvSpPr>
        <p:spPr>
          <a:xfrm>
            <a:off x="12092388" y="4807628"/>
            <a:ext cx="2423654" cy="2423654"/>
          </a:xfrm>
          <a:custGeom>
            <a:avLst/>
            <a:gdLst/>
            <a:ahLst/>
            <a:cxnLst/>
            <a:rect l="l" t="t" r="r" b="b"/>
            <a:pathLst>
              <a:path w="2423654" h="2423654">
                <a:moveTo>
                  <a:pt x="0" y="0"/>
                </a:moveTo>
                <a:lnTo>
                  <a:pt x="2423654" y="0"/>
                </a:lnTo>
                <a:lnTo>
                  <a:pt x="2423654" y="2423654"/>
                </a:lnTo>
                <a:lnTo>
                  <a:pt x="0" y="242365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CAB9DA-E9C9-72AE-9358-7D1D5FAE863E}"/>
              </a:ext>
            </a:extLst>
          </p:cNvPr>
          <p:cNvGrpSpPr/>
          <p:nvPr/>
        </p:nvGrpSpPr>
        <p:grpSpPr>
          <a:xfrm>
            <a:off x="2417169" y="3744667"/>
            <a:ext cx="8800861" cy="769441"/>
            <a:chOff x="2453455" y="3983956"/>
            <a:chExt cx="8800861" cy="76944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7BF0897-90A7-55DD-28D9-F1CB70902D40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F1C3CC-1132-5B5E-9C00-13003989A580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dirty="0" err="1">
                  <a:latin typeface="Erlangga Sans 25" pitchFamily="50" charset="0"/>
                </a:rPr>
                <a:t>Dikembangkan</a:t>
              </a:r>
              <a:r>
                <a:rPr lang="en-US" sz="2200" dirty="0">
                  <a:latin typeface="Erlangga Sans 25" pitchFamily="50" charset="0"/>
                </a:rPr>
                <a:t> oleh </a:t>
              </a:r>
              <a:r>
                <a:rPr lang="en-US" sz="2200" i="1" dirty="0">
                  <a:latin typeface="Erlangga Sans 25" pitchFamily="50" charset="0"/>
                </a:rPr>
                <a:t>Joint Photographic Group</a:t>
              </a:r>
              <a:r>
                <a:rPr lang="en-US" sz="2200" dirty="0">
                  <a:latin typeface="Erlangga Sans 25" pitchFamily="50" charset="0"/>
                </a:rPr>
                <a:t> yang </a:t>
              </a:r>
              <a:r>
                <a:rPr lang="en-US" sz="2200" dirty="0" err="1">
                  <a:latin typeface="Erlangga Sans 25" pitchFamily="50" charset="0"/>
                </a:rPr>
                <a:t>memiliki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kelebihan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mengompresi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ukuran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i="1" dirty="0">
                  <a:latin typeface="Erlangga Sans 25" pitchFamily="50" charset="0"/>
                </a:rPr>
                <a:t>file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tanpa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mengorbankan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kualitas</a:t>
              </a:r>
              <a:endParaRPr lang="en-US" sz="2200" dirty="0">
                <a:latin typeface="Erlangga Sans 25" pitchFamily="50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F5ED2E-77EB-B3C0-DD05-8D7DD1956945}"/>
              </a:ext>
            </a:extLst>
          </p:cNvPr>
          <p:cNvGrpSpPr/>
          <p:nvPr/>
        </p:nvGrpSpPr>
        <p:grpSpPr>
          <a:xfrm>
            <a:off x="2417169" y="4983292"/>
            <a:ext cx="8800861" cy="769441"/>
            <a:chOff x="2453455" y="3983956"/>
            <a:chExt cx="8800861" cy="76944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4837104-4792-3CC4-7D74-37E6B3B2AF96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28ADF0-D928-989D-F7F0-2EE4F8D0A248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i="1" dirty="0" err="1">
                  <a:latin typeface="Erlangga Sans 25" pitchFamily="50" charset="0"/>
                </a:rPr>
                <a:t>Portabel</a:t>
              </a:r>
              <a:r>
                <a:rPr lang="en-US" sz="2200" i="1" dirty="0">
                  <a:latin typeface="Erlangga Sans 25" pitchFamily="50" charset="0"/>
                </a:rPr>
                <a:t> Network Graphics </a:t>
              </a:r>
              <a:r>
                <a:rPr lang="en-US" sz="2200" dirty="0" err="1">
                  <a:latin typeface="Erlangga Sans 25" pitchFamily="50" charset="0"/>
                </a:rPr>
                <a:t>memiliki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keunggulan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menyimpan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transparansi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dari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sebuah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bagian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endParaRPr lang="en-US" sz="2200" i="1" dirty="0">
                <a:latin typeface="Erlangga Sans 25" pitchFamily="50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C4985D-C8B4-B953-81D6-50405480032A}"/>
              </a:ext>
            </a:extLst>
          </p:cNvPr>
          <p:cNvGrpSpPr/>
          <p:nvPr/>
        </p:nvGrpSpPr>
        <p:grpSpPr>
          <a:xfrm>
            <a:off x="2417169" y="6202859"/>
            <a:ext cx="8800861" cy="769441"/>
            <a:chOff x="2453455" y="3983956"/>
            <a:chExt cx="8800861" cy="76944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6B70ED5-935B-DA6D-818C-95F20107396F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0E5A83-CF93-4DFD-D288-7A9B870762DA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i="1" dirty="0" err="1">
                  <a:latin typeface="Erlangga Sans 25" pitchFamily="50" charset="0"/>
                </a:rPr>
                <a:t>Grapichs</a:t>
              </a:r>
              <a:r>
                <a:rPr lang="en-US" sz="2200" i="1" dirty="0">
                  <a:latin typeface="Erlangga Sans 25" pitchFamily="50" charset="0"/>
                </a:rPr>
                <a:t> Interchange Format</a:t>
              </a:r>
              <a:r>
                <a:rPr lang="en-US" sz="2200" dirty="0">
                  <a:latin typeface="Erlangga Sans 25" pitchFamily="50" charset="0"/>
                </a:rPr>
                <a:t> Adalah format </a:t>
              </a:r>
              <a:r>
                <a:rPr lang="en-US" sz="2200" i="1" dirty="0">
                  <a:latin typeface="Erlangga Sans 25" pitchFamily="50" charset="0"/>
                </a:rPr>
                <a:t>file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 yang </a:t>
              </a:r>
              <a:r>
                <a:rPr lang="en-US" sz="2200" dirty="0" err="1">
                  <a:latin typeface="Erlangga Sans 25" pitchFamily="50" charset="0"/>
                </a:rPr>
                <a:t>umum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untuk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menyimpan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animasi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atau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 statis</a:t>
              </a:r>
              <a:endParaRPr lang="en-US" sz="2200" i="1" dirty="0">
                <a:latin typeface="Erlangga Sans 25" pitchFamily="50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6C87E63-2370-87A0-0B8D-51EB21A7E8B7}"/>
              </a:ext>
            </a:extLst>
          </p:cNvPr>
          <p:cNvGrpSpPr/>
          <p:nvPr/>
        </p:nvGrpSpPr>
        <p:grpSpPr>
          <a:xfrm>
            <a:off x="2417169" y="7515601"/>
            <a:ext cx="8800861" cy="1107996"/>
            <a:chOff x="2453455" y="3983956"/>
            <a:chExt cx="8800861" cy="110799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0C904A0-F0D4-2138-64DC-85BA60BB88F2}"/>
                </a:ext>
              </a:extLst>
            </p:cNvPr>
            <p:cNvSpPr/>
            <p:nvPr/>
          </p:nvSpPr>
          <p:spPr>
            <a:xfrm>
              <a:off x="2453455" y="4059491"/>
              <a:ext cx="272728" cy="27272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0C900D-F82A-5F77-47E4-9A7A268944FF}"/>
                </a:ext>
              </a:extLst>
            </p:cNvPr>
            <p:cNvSpPr txBox="1"/>
            <p:nvPr/>
          </p:nvSpPr>
          <p:spPr>
            <a:xfrm>
              <a:off x="2877356" y="3983956"/>
              <a:ext cx="837696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i="1" dirty="0">
                  <a:latin typeface="Erlangga Sans 25" pitchFamily="50" charset="0"/>
                </a:rPr>
                <a:t>Tagged image File Format </a:t>
              </a:r>
              <a:r>
                <a:rPr lang="en-US" sz="2200" dirty="0" err="1">
                  <a:latin typeface="Erlangga Sans 25" pitchFamily="50" charset="0"/>
                </a:rPr>
                <a:t>format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i="1" dirty="0">
                  <a:latin typeface="Erlangga Sans 25" pitchFamily="50" charset="0"/>
                </a:rPr>
                <a:t>file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 yang </a:t>
              </a:r>
              <a:r>
                <a:rPr lang="en-US" sz="2200" dirty="0" err="1">
                  <a:latin typeface="Erlangga Sans 25" pitchFamily="50" charset="0"/>
                </a:rPr>
                <a:t>sering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digunakan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dalam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ilustrasi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grafis</a:t>
              </a:r>
              <a:r>
                <a:rPr lang="en-US" sz="2200" dirty="0">
                  <a:latin typeface="Erlangga Sans 25" pitchFamily="50" charset="0"/>
                </a:rPr>
                <a:t> dan </a:t>
              </a:r>
              <a:r>
                <a:rPr lang="en-US" sz="2200" dirty="0" err="1">
                  <a:latin typeface="Erlangga Sans 25" pitchFamily="50" charset="0"/>
                </a:rPr>
                <a:t>fotografi</a:t>
              </a:r>
              <a:r>
                <a:rPr lang="en-US" sz="2200" dirty="0">
                  <a:latin typeface="Erlangga Sans 25" pitchFamily="50" charset="0"/>
                </a:rPr>
                <a:t> professional. Format </a:t>
              </a:r>
              <a:r>
                <a:rPr lang="en-US" sz="2200" dirty="0" err="1">
                  <a:latin typeface="Erlangga Sans 25" pitchFamily="50" charset="0"/>
                </a:rPr>
                <a:t>ini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mampu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memnyimpan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gambar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dengan</a:t>
              </a:r>
              <a:r>
                <a:rPr lang="en-US" sz="2200" dirty="0">
                  <a:latin typeface="Erlangga Sans 25" pitchFamily="50" charset="0"/>
                </a:rPr>
                <a:t> </a:t>
              </a:r>
              <a:r>
                <a:rPr lang="en-US" sz="2200" dirty="0" err="1">
                  <a:latin typeface="Erlangga Sans 25" pitchFamily="50" charset="0"/>
                </a:rPr>
                <a:t>kualitas</a:t>
              </a:r>
              <a:r>
                <a:rPr lang="en-US" sz="2200" dirty="0">
                  <a:latin typeface="Erlangga Sans 25" pitchFamily="50" charset="0"/>
                </a:rPr>
                <a:t> sangat </a:t>
              </a:r>
              <a:r>
                <a:rPr lang="en-US" sz="2200" dirty="0" err="1">
                  <a:latin typeface="Erlangga Sans 25" pitchFamily="50" charset="0"/>
                </a:rPr>
                <a:t>tinggi</a:t>
              </a:r>
              <a:endParaRPr lang="en-US" sz="2200" i="1" dirty="0">
                <a:latin typeface="Erlangga Sans 25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262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</TotalTime>
  <Words>533</Words>
  <Application>Microsoft Office PowerPoint</Application>
  <PresentationFormat>Custom</PresentationFormat>
  <Paragraphs>125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Erlangga Sans 25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Media Mengajar - Informatika kelas 9 KM REV</dc:title>
  <dc:creator>Belinda Dian Sukma Putri</dc:creator>
  <cp:lastModifiedBy>arif soumena</cp:lastModifiedBy>
  <cp:revision>26</cp:revision>
  <dcterms:created xsi:type="dcterms:W3CDTF">2006-08-16T00:00:00Z</dcterms:created>
  <dcterms:modified xsi:type="dcterms:W3CDTF">2025-10-30T10:07:36Z</dcterms:modified>
  <dc:identifier>DAGwAXevcaE</dc:identifier>
</cp:coreProperties>
</file>